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1" r:id="rId5"/>
    <p:sldId id="262" r:id="rId6"/>
    <p:sldId id="258" r:id="rId7"/>
    <p:sldId id="282" r:id="rId8"/>
    <p:sldId id="269" r:id="rId9"/>
    <p:sldId id="265" r:id="rId10"/>
    <p:sldId id="283" r:id="rId11"/>
    <p:sldId id="266" r:id="rId12"/>
    <p:sldId id="271" r:id="rId13"/>
    <p:sldId id="268" r:id="rId14"/>
    <p:sldId id="270" r:id="rId15"/>
    <p:sldId id="286" r:id="rId16"/>
    <p:sldId id="287" r:id="rId17"/>
    <p:sldId id="288" r:id="rId18"/>
    <p:sldId id="290" r:id="rId19"/>
    <p:sldId id="289" r:id="rId20"/>
    <p:sldId id="274" r:id="rId21"/>
    <p:sldId id="272" r:id="rId22"/>
    <p:sldId id="291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095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97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941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43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982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422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389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859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3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27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494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5AAA-07BA-4384-AFF9-AC06F499AF4F}" type="datetimeFigureOut">
              <a:rPr lang="sk-SK" smtClean="0"/>
              <a:t>25.5.2017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645B-EC71-4327-8D9F-1683C23D0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97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enskehoinstitut.s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zreveszova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zsodborarska.edupage.org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komenskehoinstitut.s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/>
          </a:bodyPr>
          <a:lstStyle/>
          <a:p>
            <a:r>
              <a:rPr lang="sk-SK" sz="4000" b="1" i="1" dirty="0" smtClean="0"/>
              <a:t>Pani učiteľka, nechávame to na vás!</a:t>
            </a:r>
            <a:endParaRPr lang="sk-SK" sz="4000" b="1" i="1" dirty="0"/>
          </a:p>
        </p:txBody>
      </p:sp>
      <p:pic>
        <p:nvPicPr>
          <p:cNvPr id="4" name="Picture 4" descr="logo SZS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5" r="-3522" b="-14668"/>
          <a:stretch/>
        </p:blipFill>
        <p:spPr bwMode="auto">
          <a:xfrm>
            <a:off x="611560" y="620688"/>
            <a:ext cx="1728192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>
            <a:hlinkClick r:id="rId3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620688"/>
            <a:ext cx="4337832" cy="1512168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2639144"/>
          </a:xfrm>
        </p:spPr>
        <p:txBody>
          <a:bodyPr>
            <a:normAutofit/>
          </a:bodyPr>
          <a:lstStyle/>
          <a:p>
            <a:pPr algn="r"/>
            <a:r>
              <a:rPr lang="sk-SK" b="1" i="1" dirty="0" smtClean="0">
                <a:solidFill>
                  <a:schemeClr val="tx1"/>
                </a:solidFill>
              </a:rPr>
              <a:t>Zuzana </a:t>
            </a:r>
            <a:r>
              <a:rPr lang="sk-SK" b="1" i="1" dirty="0" err="1" smtClean="0">
                <a:solidFill>
                  <a:schemeClr val="tx1"/>
                </a:solidFill>
              </a:rPr>
              <a:t>Révészová</a:t>
            </a:r>
            <a:endParaRPr lang="sk-SK" b="1" i="1" dirty="0" smtClean="0">
              <a:solidFill>
                <a:schemeClr val="tx1"/>
              </a:solidFill>
            </a:endParaRPr>
          </a:p>
          <a:p>
            <a:pPr algn="r"/>
            <a:endParaRPr lang="sk-SK" sz="2400" i="1" dirty="0" smtClean="0">
              <a:solidFill>
                <a:schemeClr val="tx1"/>
              </a:solidFill>
            </a:endParaRPr>
          </a:p>
          <a:p>
            <a:pPr algn="r"/>
            <a:r>
              <a:rPr lang="sk-SK" sz="2400" i="1" dirty="0" smtClean="0">
                <a:solidFill>
                  <a:schemeClr val="tx1"/>
                </a:solidFill>
              </a:rPr>
              <a:t>ŠZŠ a ZŠ pre žiakov s NKS</a:t>
            </a:r>
          </a:p>
          <a:p>
            <a:pPr algn="r"/>
            <a:r>
              <a:rPr lang="sk-SK" sz="2400" i="1" dirty="0" smtClean="0">
                <a:solidFill>
                  <a:schemeClr val="tx1"/>
                </a:solidFill>
              </a:rPr>
              <a:t>Odborárska 2</a:t>
            </a:r>
          </a:p>
          <a:p>
            <a:pPr algn="r"/>
            <a:r>
              <a:rPr lang="sk-SK" sz="2400" i="1" dirty="0" smtClean="0">
                <a:solidFill>
                  <a:schemeClr val="tx1"/>
                </a:solidFill>
              </a:rPr>
              <a:t>Košice</a:t>
            </a:r>
            <a:endParaRPr lang="sk-SK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</a:rPr>
              <a:t>Didaktick</a:t>
            </a:r>
            <a:r>
              <a:rPr lang="sk-SK" b="1" i="1" dirty="0">
                <a:solidFill>
                  <a:srgbClr val="FF0000"/>
                </a:solidFill>
              </a:rPr>
              <a:t>é</a:t>
            </a:r>
            <a:r>
              <a:rPr lang="sk-SK" b="1" i="1" dirty="0" smtClean="0">
                <a:solidFill>
                  <a:srgbClr val="FF0000"/>
                </a:solidFill>
              </a:rPr>
              <a:t> inšpirácie od </a:t>
            </a:r>
            <a:r>
              <a:rPr lang="sk-SK" b="1" i="1" dirty="0" err="1" smtClean="0">
                <a:solidFill>
                  <a:srgbClr val="FF0000"/>
                </a:solidFill>
              </a:rPr>
              <a:t>Janette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err="1" smtClean="0"/>
              <a:t>Storytelling</a:t>
            </a: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m</a:t>
            </a:r>
            <a:r>
              <a:rPr lang="sk-SK" dirty="0" smtClean="0"/>
              <a:t>etodika </a:t>
            </a:r>
            <a:r>
              <a:rPr lang="sk-SK" dirty="0"/>
              <a:t>práce s </a:t>
            </a:r>
            <a:r>
              <a:rPr lang="sk-SK" dirty="0" err="1"/>
              <a:t>online</a:t>
            </a:r>
            <a:r>
              <a:rPr lang="sk-SK" dirty="0"/>
              <a:t> Živou </a:t>
            </a:r>
            <a:r>
              <a:rPr lang="sk-SK" dirty="0">
                <a:solidFill>
                  <a:srgbClr val="002060"/>
                </a:solidFill>
              </a:rPr>
              <a:t>knižnicou</a:t>
            </a:r>
          </a:p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inakosť </a:t>
            </a:r>
            <a:r>
              <a:rPr lang="sk-SK" dirty="0"/>
              <a:t>„in“, inakosť „</a:t>
            </a:r>
            <a:r>
              <a:rPr lang="sk-SK" dirty="0" err="1"/>
              <a:t>out</a:t>
            </a:r>
            <a:r>
              <a:rPr lang="sk-SK" dirty="0"/>
              <a:t>“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- tieňovanie učiteľa (</a:t>
            </a:r>
            <a:r>
              <a:rPr lang="sk-SK" dirty="0" err="1" smtClean="0"/>
              <a:t>shadoving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99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33" y="980728"/>
            <a:ext cx="8059934" cy="5145435"/>
          </a:xfrm>
        </p:spPr>
      </p:pic>
    </p:spTree>
    <p:extLst>
      <p:ext uri="{BB962C8B-B14F-4D97-AF65-F5344CB8AC3E}">
        <p14:creationId xmlns:p14="http://schemas.microsoft.com/office/powerpoint/2010/main" val="11243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</a:rPr>
              <a:t>Výroky učiteľov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 smtClean="0"/>
              <a:t>„S </a:t>
            </a:r>
            <a:r>
              <a:rPr lang="sk-SK" i="1" dirty="0" err="1"/>
              <a:t>Janette</a:t>
            </a:r>
            <a:r>
              <a:rPr lang="sk-SK" i="1" dirty="0"/>
              <a:t> mi svitla opäť hviezdička nádeje, že moja práca nie je </a:t>
            </a:r>
            <a:r>
              <a:rPr lang="sk-SK" i="1" dirty="0" smtClean="0"/>
              <a:t>márna...“</a:t>
            </a:r>
          </a:p>
          <a:p>
            <a:endParaRPr lang="sk-SK" i="1" dirty="0"/>
          </a:p>
          <a:p>
            <a:pPr marL="0" lvl="0" indent="0" algn="just">
              <a:buNone/>
            </a:pPr>
            <a:r>
              <a:rPr lang="sk-SK" i="1" dirty="0" smtClean="0"/>
              <a:t>„Metodický </a:t>
            </a:r>
            <a:r>
              <a:rPr lang="sk-SK" i="1" dirty="0"/>
              <a:t>deň bol zaujímavý, Dozvedeli sme sa o Rómoch informácie, o ktorých sa bežne nerozpráva. V každom prípade podnetné stretnutie, na základe ktorého by mal človek prehodnotiť rebríček priorít</a:t>
            </a:r>
            <a:r>
              <a:rPr lang="sk-SK" i="1" dirty="0" smtClean="0"/>
              <a:t>.“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11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Aktivita 2: Blokové vyučovanie s </a:t>
            </a:r>
            <a:r>
              <a:rPr lang="sk-SK" b="1" i="1" dirty="0" err="1" smtClean="0">
                <a:solidFill>
                  <a:srgbClr val="FF0000"/>
                </a:solidFill>
              </a:rPr>
              <a:t>online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>
                <a:solidFill>
                  <a:srgbClr val="FF0000"/>
                </a:solidFill>
              </a:rPr>
              <a:t>Ž</a:t>
            </a:r>
            <a:r>
              <a:rPr lang="sk-SK" b="1" i="1" dirty="0" smtClean="0">
                <a:solidFill>
                  <a:srgbClr val="FF0000"/>
                </a:solidFill>
              </a:rPr>
              <a:t>ivou knižnicou 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video </a:t>
            </a:r>
            <a:r>
              <a:rPr lang="sk-SK" dirty="0"/>
              <a:t>s Maťom – riadené </a:t>
            </a:r>
            <a:r>
              <a:rPr lang="sk-SK" dirty="0" smtClean="0"/>
              <a:t>sledovanie</a:t>
            </a: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90 min. bloky – SJL</a:t>
            </a:r>
            <a:r>
              <a:rPr lang="sk-SK" dirty="0"/>
              <a:t>, PVC, VYV, ETV, </a:t>
            </a:r>
            <a:r>
              <a:rPr lang="sk-SK" dirty="0" smtClean="0"/>
              <a:t>OBV, IFV</a:t>
            </a:r>
          </a:p>
          <a:p>
            <a:pPr>
              <a:buFontTx/>
              <a:buChar char="-"/>
            </a:pPr>
            <a:r>
              <a:rPr lang="sk-SK" dirty="0"/>
              <a:t>r</a:t>
            </a:r>
            <a:r>
              <a:rPr lang="sk-SK" dirty="0" smtClean="0"/>
              <a:t>ôzne činnosti so simuláciou postihu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tieňovanie učiteľa (asistentka Janka)</a:t>
            </a:r>
          </a:p>
          <a:p>
            <a:pPr>
              <a:buFontTx/>
              <a:buChar char="-"/>
            </a:pPr>
            <a:r>
              <a:rPr lang="sk-SK" dirty="0" smtClean="0"/>
              <a:t>otázky </a:t>
            </a:r>
            <a:r>
              <a:rPr lang="sk-SK" dirty="0"/>
              <a:t>pre Maťa, </a:t>
            </a:r>
            <a:r>
              <a:rPr lang="sk-SK" dirty="0" smtClean="0"/>
              <a:t>pozvanie mailom</a:t>
            </a: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stretnutie </a:t>
            </a:r>
            <a:r>
              <a:rPr lang="sk-SK" dirty="0"/>
              <a:t>s Maťom, beseda – inakosť IN !!!</a:t>
            </a:r>
          </a:p>
        </p:txBody>
      </p:sp>
    </p:spTree>
    <p:extLst>
      <p:ext uri="{BB962C8B-B14F-4D97-AF65-F5344CB8AC3E}">
        <p14:creationId xmlns:p14="http://schemas.microsoft.com/office/powerpoint/2010/main" val="17659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 err="1">
                <a:solidFill>
                  <a:srgbClr val="00B050"/>
                </a:solidFill>
              </a:rPr>
              <a:t>O</a:t>
            </a:r>
            <a:r>
              <a:rPr lang="sk-SK" b="1" i="1" dirty="0" err="1" smtClean="0">
                <a:solidFill>
                  <a:srgbClr val="00B050"/>
                </a:solidFill>
              </a:rPr>
              <a:t>nline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  <a:r>
              <a:rPr lang="sk-SK" b="1" i="1" dirty="0">
                <a:solidFill>
                  <a:srgbClr val="00B050"/>
                </a:solidFill>
              </a:rPr>
              <a:t>ž</a:t>
            </a:r>
            <a:r>
              <a:rPr lang="sk-SK" b="1" i="1" dirty="0" smtClean="0">
                <a:solidFill>
                  <a:srgbClr val="00B050"/>
                </a:solidFill>
              </a:rPr>
              <a:t>ivá knižnica</a:t>
            </a:r>
            <a:endParaRPr lang="sk-SK" b="1" i="1" dirty="0">
              <a:solidFill>
                <a:srgbClr val="00B050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20828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00B050"/>
                </a:solidFill>
              </a:rPr>
              <a:t>Simulácie</a:t>
            </a:r>
            <a:endParaRPr lang="sk-SK" b="1" i="1" dirty="0">
              <a:solidFill>
                <a:srgbClr val="00B050"/>
              </a:solidFill>
            </a:endParaRPr>
          </a:p>
        </p:txBody>
      </p:sp>
      <p:pic>
        <p:nvPicPr>
          <p:cNvPr id="5" name="Zástupný symbol obsahu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79204"/>
            <a:ext cx="4038600" cy="3967954"/>
          </a:xfrm>
        </p:spPr>
      </p:pic>
      <p:pic>
        <p:nvPicPr>
          <p:cNvPr id="6" name="Zástupný symbol obsahu 5"/>
          <p:cNvPicPr>
            <a:picLocks noGrp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9"/>
          <a:stretch/>
        </p:blipFill>
        <p:spPr bwMode="auto">
          <a:xfrm>
            <a:off x="4648200" y="1844824"/>
            <a:ext cx="4038600" cy="396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45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389"/>
          <a:stretch/>
        </p:blipFill>
        <p:spPr>
          <a:xfrm rot="5400000">
            <a:off x="-241633" y="1717021"/>
            <a:ext cx="5261893" cy="3645291"/>
          </a:xfrm>
        </p:spPr>
      </p:pic>
      <p:pic>
        <p:nvPicPr>
          <p:cNvPr id="10" name="Zástupný symbol obsahu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32631" y="1920098"/>
            <a:ext cx="5112568" cy="32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48680"/>
            <a:ext cx="4038600" cy="3460824"/>
          </a:xfrm>
        </p:spPr>
      </p:pic>
      <p:pic>
        <p:nvPicPr>
          <p:cNvPr id="12" name="Zástupný symbol obsahu 11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6" y="2132857"/>
            <a:ext cx="4335934" cy="3238568"/>
          </a:xfrm>
        </p:spPr>
      </p:pic>
    </p:spTree>
    <p:extLst>
      <p:ext uri="{BB962C8B-B14F-4D97-AF65-F5344CB8AC3E}">
        <p14:creationId xmlns:p14="http://schemas.microsoft.com/office/powerpoint/2010/main" val="30635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202" y="1916832"/>
            <a:ext cx="4047217" cy="3816424"/>
          </a:xfrm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66226"/>
            <a:ext cx="3528392" cy="4478539"/>
          </a:xfrm>
        </p:spPr>
      </p:pic>
      <p:sp>
        <p:nvSpPr>
          <p:cNvPr id="10" name="Obláčik 9"/>
          <p:cNvSpPr/>
          <p:nvPr/>
        </p:nvSpPr>
        <p:spPr>
          <a:xfrm flipH="1">
            <a:off x="467544" y="262583"/>
            <a:ext cx="2664296" cy="115212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rgbClr val="FF0000"/>
                </a:solidFill>
              </a:rPr>
              <a:t>Nemôže telefonovať!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12" name="Obláčik 11"/>
          <p:cNvSpPr/>
          <p:nvPr/>
        </p:nvSpPr>
        <p:spPr>
          <a:xfrm flipH="1">
            <a:off x="5076056" y="838647"/>
            <a:ext cx="2664296" cy="115212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rgbClr val="FF0000"/>
                </a:solidFill>
              </a:rPr>
              <a:t>Nemôže pracovať na PC!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00B050"/>
                </a:solidFill>
              </a:rPr>
              <a:t>Otázky pre Maťa</a:t>
            </a:r>
            <a:endParaRPr lang="sk-SK" b="1" i="1" dirty="0">
              <a:solidFill>
                <a:srgbClr val="00B05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600200"/>
            <a:ext cx="7516826" cy="4565104"/>
          </a:xfrm>
        </p:spPr>
      </p:pic>
    </p:spTree>
    <p:extLst>
      <p:ext uri="{BB962C8B-B14F-4D97-AF65-F5344CB8AC3E}">
        <p14:creationId xmlns:p14="http://schemas.microsoft.com/office/powerpoint/2010/main" val="26207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50121"/>
            <a:ext cx="8568952" cy="6247231"/>
          </a:xfrm>
        </p:spPr>
      </p:pic>
    </p:spTree>
    <p:extLst>
      <p:ext uri="{BB962C8B-B14F-4D97-AF65-F5344CB8AC3E}">
        <p14:creationId xmlns:p14="http://schemas.microsoft.com/office/powerpoint/2010/main" val="22509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</a:rPr>
              <a:t>3. Stretnutie so „živým“ Maťom</a:t>
            </a:r>
            <a:endParaRPr lang="sk-SK" b="1" i="1" dirty="0">
              <a:solidFill>
                <a:srgbClr val="FF0000"/>
              </a:solidFill>
            </a:endParaRPr>
          </a:p>
        </p:txBody>
      </p:sp>
      <p:pic>
        <p:nvPicPr>
          <p:cNvPr id="11" name="Zástupný symbol obsahu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217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i="1" dirty="0" smtClean="0"/>
              <a:t>„Ešte </a:t>
            </a:r>
            <a:r>
              <a:rPr lang="sk-SK" i="1" dirty="0"/>
              <a:t>viac takýchto Živých knižníc, teória je na figu. Video vyvolalo väčšinou negatívne, odmietavé reakcie.  Stretnutie - prijatie,  nadšenie, zábava, poučenie, </a:t>
            </a:r>
            <a:r>
              <a:rPr lang="sk-SK" i="1" dirty="0" smtClean="0"/>
              <a:t>obdiv.“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8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208912" cy="963538"/>
          </a:xfrm>
        </p:spPr>
        <p:txBody>
          <a:bodyPr>
            <a:normAutofit fontScale="90000"/>
          </a:bodyPr>
          <a:lstStyle/>
          <a:p>
            <a:r>
              <a:rPr lang="sk-SK" sz="4000" b="1" i="1" dirty="0" smtClean="0"/>
              <a:t/>
            </a:r>
            <a:br>
              <a:rPr lang="sk-SK" sz="4000" b="1" i="1" dirty="0" smtClean="0"/>
            </a:br>
            <a:r>
              <a:rPr lang="sk-SK" sz="4000" b="1" i="1" dirty="0" smtClean="0"/>
              <a:t/>
            </a:r>
            <a:br>
              <a:rPr lang="sk-SK" sz="4000" b="1" i="1" dirty="0" smtClean="0"/>
            </a:br>
            <a:r>
              <a:rPr lang="sk-SK" sz="4000" b="1" i="1" dirty="0"/>
              <a:t/>
            </a:r>
            <a:br>
              <a:rPr lang="sk-SK" sz="4000" b="1" i="1" dirty="0"/>
            </a:br>
            <a:r>
              <a:rPr lang="sk-SK" sz="4000" b="1" i="1" dirty="0" smtClean="0"/>
              <a:t>Zuzana </a:t>
            </a:r>
            <a:r>
              <a:rPr lang="sk-SK" sz="4000" b="1" i="1" dirty="0" err="1" smtClean="0"/>
              <a:t>Révészová</a:t>
            </a:r>
            <a:r>
              <a:rPr lang="sk-SK" sz="4000" b="1" i="1" dirty="0" smtClean="0"/>
              <a:t/>
            </a:r>
            <a:br>
              <a:rPr lang="sk-SK" sz="4000" b="1" i="1" dirty="0" smtClean="0"/>
            </a:br>
            <a:r>
              <a:rPr lang="sk-SK" sz="4000" b="1" i="1" dirty="0" smtClean="0"/>
              <a:t/>
            </a:r>
            <a:br>
              <a:rPr lang="sk-SK" sz="4000" b="1" i="1" dirty="0" smtClean="0"/>
            </a:br>
            <a:r>
              <a:rPr lang="sk-SK" sz="3100" dirty="0" err="1" smtClean="0">
                <a:hlinkClick r:id="rId2"/>
              </a:rPr>
              <a:t>zreveszova@gmail.com</a:t>
            </a:r>
            <a:r>
              <a:rPr lang="sk-SK" sz="3100" dirty="0" smtClean="0"/>
              <a:t/>
            </a:r>
            <a:br>
              <a:rPr lang="sk-SK" sz="3100" dirty="0" smtClean="0"/>
            </a:br>
            <a:r>
              <a:rPr lang="sk-SK" sz="4000" dirty="0"/>
              <a:t/>
            </a:r>
            <a:br>
              <a:rPr lang="sk-SK" sz="4000" dirty="0"/>
            </a:br>
            <a:endParaRPr lang="sk-SK" sz="4000" dirty="0"/>
          </a:p>
        </p:txBody>
      </p:sp>
      <p:pic>
        <p:nvPicPr>
          <p:cNvPr id="4" name="Picture 4" descr="logo SZS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5" r="-3522" b="-14668"/>
          <a:stretch/>
        </p:blipFill>
        <p:spPr bwMode="auto">
          <a:xfrm>
            <a:off x="611560" y="620688"/>
            <a:ext cx="1728192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>
            <a:hlinkClick r:id="rId4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620688"/>
            <a:ext cx="4337832" cy="1512168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7016824" cy="3240360"/>
          </a:xfrm>
        </p:spPr>
        <p:txBody>
          <a:bodyPr>
            <a:normAutofit/>
          </a:bodyPr>
          <a:lstStyle/>
          <a:p>
            <a:pPr algn="r"/>
            <a:endParaRPr lang="sk-SK" sz="2400" i="1" dirty="0" smtClean="0">
              <a:solidFill>
                <a:schemeClr val="tx1"/>
              </a:solidFill>
            </a:endParaRPr>
          </a:p>
          <a:p>
            <a:pPr algn="r"/>
            <a:endParaRPr lang="sk-SK" sz="2400" i="1" dirty="0" smtClean="0">
              <a:solidFill>
                <a:schemeClr val="tx1"/>
              </a:solidFill>
            </a:endParaRPr>
          </a:p>
          <a:p>
            <a:pPr algn="r"/>
            <a:endParaRPr lang="sk-SK" sz="2400" i="1" dirty="0">
              <a:solidFill>
                <a:schemeClr val="tx1"/>
              </a:solidFill>
            </a:endParaRPr>
          </a:p>
          <a:p>
            <a:pPr algn="r"/>
            <a:r>
              <a:rPr lang="sk-SK" sz="2400" i="1" dirty="0" smtClean="0">
                <a:solidFill>
                  <a:schemeClr val="tx1"/>
                </a:solidFill>
              </a:rPr>
              <a:t>ŠZŠ a ZŠ pre žiakov s NKS</a:t>
            </a:r>
          </a:p>
          <a:p>
            <a:pPr algn="r"/>
            <a:r>
              <a:rPr lang="sk-SK" sz="2400" i="1" dirty="0" smtClean="0">
                <a:solidFill>
                  <a:schemeClr val="tx1"/>
                </a:solidFill>
              </a:rPr>
              <a:t>Odborárska 2, Košice</a:t>
            </a:r>
          </a:p>
          <a:p>
            <a:pPr algn="r"/>
            <a:r>
              <a:rPr lang="sk-SK" sz="2400" i="1" dirty="0">
                <a:solidFill>
                  <a:schemeClr val="tx1"/>
                </a:solidFill>
                <a:hlinkClick r:id="rId6"/>
              </a:rPr>
              <a:t>https://szsodborarska.edupage.org</a:t>
            </a:r>
            <a:r>
              <a:rPr lang="sk-SK" sz="2400" i="1" dirty="0" smtClean="0">
                <a:solidFill>
                  <a:schemeClr val="tx1"/>
                </a:solidFill>
                <a:hlinkClick r:id="rId6"/>
              </a:rPr>
              <a:t>/</a:t>
            </a:r>
            <a:r>
              <a:rPr lang="sk-SK" sz="2400" i="1" dirty="0" smtClean="0">
                <a:solidFill>
                  <a:schemeClr val="tx1"/>
                </a:solidFill>
              </a:rPr>
              <a:t>?</a:t>
            </a:r>
          </a:p>
          <a:p>
            <a:pPr algn="r"/>
            <a:endParaRPr lang="sk-SK" sz="2400" i="1" dirty="0">
              <a:solidFill>
                <a:schemeClr val="tx1"/>
              </a:solidFill>
            </a:endParaRPr>
          </a:p>
          <a:p>
            <a:pPr algn="r"/>
            <a:endParaRPr lang="sk-SK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4400" b="1" i="1" dirty="0" smtClean="0">
                <a:solidFill>
                  <a:srgbClr val="0070C0"/>
                </a:solidFill>
              </a:rPr>
              <a:t>Bariéry</a:t>
            </a:r>
          </a:p>
          <a:p>
            <a:pPr marL="0" indent="0" algn="ctr">
              <a:buNone/>
            </a:pPr>
            <a:endParaRPr lang="sk-SK" sz="4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k-SK" sz="4400" b="1" i="1" dirty="0" smtClean="0">
                <a:solidFill>
                  <a:srgbClr val="0070C0"/>
                </a:solidFill>
              </a:rPr>
              <a:t>„</a:t>
            </a:r>
            <a:r>
              <a:rPr lang="sk-SK" sz="4400" b="1" i="1" dirty="0" err="1" smtClean="0">
                <a:solidFill>
                  <a:srgbClr val="0070C0"/>
                </a:solidFill>
              </a:rPr>
              <a:t>nespolupráca</a:t>
            </a:r>
            <a:r>
              <a:rPr lang="sk-SK" sz="4400" b="1" i="1" dirty="0" smtClean="0">
                <a:solidFill>
                  <a:srgbClr val="0070C0"/>
                </a:solidFill>
              </a:rPr>
              <a:t>“ rodičov </a:t>
            </a:r>
          </a:p>
          <a:p>
            <a:pPr marL="0" indent="0" algn="ctr">
              <a:buNone/>
            </a:pPr>
            <a:endParaRPr lang="sk-SK" sz="44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k-SK" sz="4400" b="1" i="1" dirty="0">
                <a:solidFill>
                  <a:srgbClr val="00B050"/>
                </a:solidFill>
              </a:rPr>
              <a:t>u</a:t>
            </a:r>
            <a:r>
              <a:rPr lang="sk-SK" sz="4400" b="1" i="1" dirty="0" smtClean="0">
                <a:solidFill>
                  <a:srgbClr val="00B050"/>
                </a:solidFill>
              </a:rPr>
              <a:t>čitelia bez spätnej väzby</a:t>
            </a:r>
            <a:endParaRPr lang="sk-SK" sz="440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sk-SK" sz="4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4400" b="1" i="1" dirty="0" smtClean="0">
                <a:solidFill>
                  <a:srgbClr val="FF0000"/>
                </a:solidFill>
              </a:rPr>
              <a:t>Zodpovednosť!!</a:t>
            </a:r>
          </a:p>
        </p:txBody>
      </p:sp>
      <p:sp>
        <p:nvSpPr>
          <p:cNvPr id="4" name="Šípka dolu 3"/>
          <p:cNvSpPr/>
          <p:nvPr/>
        </p:nvSpPr>
        <p:spPr>
          <a:xfrm>
            <a:off x="4327370" y="3284984"/>
            <a:ext cx="46766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Šípka dolu 7"/>
          <p:cNvSpPr/>
          <p:nvPr/>
        </p:nvSpPr>
        <p:spPr>
          <a:xfrm>
            <a:off x="4356722" y="1700808"/>
            <a:ext cx="43831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5" name="Šípka dolu 4"/>
          <p:cNvSpPr/>
          <p:nvPr/>
        </p:nvSpPr>
        <p:spPr>
          <a:xfrm>
            <a:off x="4327370" y="4587339"/>
            <a:ext cx="46766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76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pPr marL="0" indent="0" algn="ctr">
              <a:buNone/>
            </a:pPr>
            <a:r>
              <a:rPr lang="sk-SK" sz="4400" b="1" i="1" dirty="0" smtClean="0"/>
              <a:t>Vyhorenie učiteľov rómskych žiakov</a:t>
            </a:r>
            <a:endParaRPr lang="sk-SK" sz="4400" b="1" i="1" dirty="0"/>
          </a:p>
        </p:txBody>
      </p:sp>
    </p:spTree>
    <p:extLst>
      <p:ext uri="{BB962C8B-B14F-4D97-AF65-F5344CB8AC3E}">
        <p14:creationId xmlns:p14="http://schemas.microsoft.com/office/powerpoint/2010/main" val="24867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sk-SK" b="1" i="1" dirty="0" smtClean="0">
                <a:solidFill>
                  <a:srgbClr val="FF0000"/>
                </a:solidFill>
              </a:rPr>
              <a:t/>
            </a:r>
            <a:br>
              <a:rPr lang="sk-SK" b="1" i="1" dirty="0" smtClean="0">
                <a:solidFill>
                  <a:srgbClr val="FF0000"/>
                </a:solidFill>
              </a:rPr>
            </a:br>
            <a:r>
              <a:rPr lang="sk-SK" b="1" i="1" dirty="0">
                <a:solidFill>
                  <a:srgbClr val="FF0000"/>
                </a:solidFill>
              </a:rPr>
              <a:t/>
            </a:r>
            <a:br>
              <a:rPr lang="sk-SK" b="1" i="1" dirty="0">
                <a:solidFill>
                  <a:srgbClr val="FF0000"/>
                </a:solidFill>
              </a:rPr>
            </a:br>
            <a:r>
              <a:rPr lang="sk-SK" b="1" i="1" dirty="0" smtClean="0">
                <a:solidFill>
                  <a:srgbClr val="FF0000"/>
                </a:solidFill>
              </a:rPr>
              <a:t/>
            </a:r>
            <a:br>
              <a:rPr lang="sk-SK" b="1" i="1" dirty="0" smtClean="0">
                <a:solidFill>
                  <a:srgbClr val="FF0000"/>
                </a:solidFill>
              </a:rPr>
            </a:b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b="1" i="1" dirty="0" smtClean="0">
                <a:solidFill>
                  <a:srgbClr val="FF0000"/>
                </a:solidFill>
              </a:rPr>
              <a:t>            </a:t>
            </a:r>
            <a:br>
              <a:rPr lang="sk-SK" b="1" i="1" dirty="0" smtClean="0">
                <a:solidFill>
                  <a:srgbClr val="FF0000"/>
                </a:solidFill>
              </a:rPr>
            </a:br>
            <a:r>
              <a:rPr lang="sk-SK" b="1" i="1" dirty="0" err="1" smtClean="0">
                <a:solidFill>
                  <a:srgbClr val="FF0000"/>
                </a:solidFill>
              </a:rPr>
              <a:t>Učiteľsko</a:t>
            </a:r>
            <a:r>
              <a:rPr lang="sk-SK" b="1" i="1" dirty="0" smtClean="0">
                <a:solidFill>
                  <a:srgbClr val="FF0000"/>
                </a:solidFill>
              </a:rPr>
              <a:t> – </a:t>
            </a:r>
            <a:r>
              <a:rPr lang="sk-SK" b="1" i="1" dirty="0" err="1" smtClean="0">
                <a:solidFill>
                  <a:srgbClr val="FF0000"/>
                </a:solidFill>
              </a:rPr>
              <a:t>aktivistický</a:t>
            </a:r>
            <a:r>
              <a:rPr lang="sk-SK" b="1" i="1" dirty="0" smtClean="0">
                <a:solidFill>
                  <a:srgbClr val="FF0000"/>
                </a:solidFill>
              </a:rPr>
              <a:t> postoj</a:t>
            </a:r>
            <a:r>
              <a:rPr lang="sk-SK" b="1" i="1" dirty="0">
                <a:solidFill>
                  <a:srgbClr val="FF0000"/>
                </a:solidFill>
              </a:rPr>
              <a:t/>
            </a:r>
            <a:br>
              <a:rPr lang="sk-SK" b="1" i="1" dirty="0">
                <a:solidFill>
                  <a:srgbClr val="FF0000"/>
                </a:solidFill>
              </a:rPr>
            </a:br>
            <a:r>
              <a:rPr lang="sk-SK" b="1" i="1" dirty="0" smtClean="0">
                <a:solidFill>
                  <a:srgbClr val="FF0000"/>
                </a:solidFill>
              </a:rPr>
              <a:t/>
            </a:r>
            <a:br>
              <a:rPr lang="sk-SK" b="1" i="1" dirty="0" smtClean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OZ </a:t>
            </a:r>
            <a:r>
              <a:rPr lang="sk-SK" sz="3600" b="1" dirty="0" err="1" smtClean="0">
                <a:solidFill>
                  <a:srgbClr val="7030A0"/>
                </a:solidFill>
              </a:rPr>
              <a:t>Trival</a:t>
            </a:r>
            <a:r>
              <a:rPr lang="sk-SK" sz="3600" b="1" dirty="0">
                <a:solidFill>
                  <a:srgbClr val="7030A0"/>
                </a:solidFill>
              </a:rPr>
              <a:t> </a:t>
            </a:r>
            <a:r>
              <a:rPr lang="sk-SK" sz="3600" b="1" dirty="0" smtClean="0">
                <a:solidFill>
                  <a:srgbClr val="7030A0"/>
                </a:solidFill>
              </a:rPr>
              <a:t>  </a:t>
            </a:r>
            <a:r>
              <a:rPr lang="sk-SK" sz="3600" dirty="0" smtClean="0"/>
              <a:t>- projekty, kapela, divadlo, </a:t>
            </a:r>
            <a:r>
              <a:rPr lang="sk-SK" sz="3600" dirty="0" err="1" smtClean="0"/>
              <a:t>workshopy</a:t>
            </a:r>
            <a:r>
              <a:rPr lang="sk-SK" sz="3600" dirty="0" smtClean="0"/>
              <a:t>, </a:t>
            </a:r>
            <a:r>
              <a:rPr lang="sk-SK" sz="3600" dirty="0" err="1" smtClean="0"/>
              <a:t>komunitné</a:t>
            </a:r>
            <a:r>
              <a:rPr lang="sk-SK" sz="3600" dirty="0" smtClean="0"/>
              <a:t> centrum....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b="1" dirty="0" smtClean="0">
                <a:solidFill>
                  <a:srgbClr val="00B050"/>
                </a:solidFill>
              </a:rPr>
              <a:t>SLSK – Rómska skautská oblasť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b="1" dirty="0" smtClean="0">
                <a:solidFill>
                  <a:srgbClr val="0070C0"/>
                </a:solidFill>
              </a:rPr>
              <a:t>NOS – OSF </a:t>
            </a:r>
            <a:br>
              <a:rPr lang="sk-SK" sz="3600" b="1" dirty="0" smtClean="0">
                <a:solidFill>
                  <a:srgbClr val="0070C0"/>
                </a:solidFill>
              </a:rPr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</a:rPr>
              <a:t>Člověk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> v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</a:rPr>
              <a:t>tísni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> Slovensko</a:t>
            </a:r>
            <a:b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/>
              <a:t>E</a:t>
            </a:r>
            <a:r>
              <a:rPr lang="sk-SK" sz="3600" dirty="0" smtClean="0"/>
              <a:t>TP Slovensko ...</a:t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endParaRPr lang="sk-SK" sz="3600" dirty="0"/>
          </a:p>
        </p:txBody>
      </p:sp>
      <p:pic>
        <p:nvPicPr>
          <p:cNvPr id="3" name="Zástupný symbol obsahu 5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3218" y="3429000"/>
            <a:ext cx="252028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65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404664"/>
            <a:ext cx="8352928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2800" dirty="0" smtClean="0"/>
          </a:p>
          <a:p>
            <a:pPr algn="just">
              <a:lnSpc>
                <a:spcPct val="150000"/>
              </a:lnSpc>
            </a:pPr>
            <a:r>
              <a:rPr lang="sk-SK" sz="2800" i="1" dirty="0" smtClean="0"/>
              <a:t>„</a:t>
            </a:r>
            <a:r>
              <a:rPr lang="sk-SK" sz="3200" i="1" dirty="0" smtClean="0"/>
              <a:t>Knihu </a:t>
            </a:r>
            <a:r>
              <a:rPr lang="sk-SK" sz="3200" i="1" dirty="0"/>
              <a:t>som písala s jediným cieľom – aby ľudia, ktorí prichádzajú do kontaktu s malými rómskymi deťmi, vnímali, že to, čo z nich vyrastie, majú v rukách aj oni. A že sa nemôžu tváriť, že všetko majú v rukách len Rómovia samotní</a:t>
            </a:r>
            <a:r>
              <a:rPr lang="sk-SK" sz="3200" i="1" dirty="0" smtClean="0"/>
              <a:t>.“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/>
              <a:t>(</a:t>
            </a:r>
            <a:r>
              <a:rPr lang="sk-SK" sz="2400" dirty="0" err="1" smtClean="0"/>
              <a:t>Janette</a:t>
            </a:r>
            <a:r>
              <a:rPr lang="sk-SK" sz="2400" dirty="0" smtClean="0"/>
              <a:t> </a:t>
            </a:r>
            <a:r>
              <a:rPr lang="sk-SK" sz="2400" dirty="0" err="1" smtClean="0"/>
              <a:t>Maziniová</a:t>
            </a:r>
            <a:r>
              <a:rPr lang="sk-SK" sz="2400" dirty="0" smtClean="0"/>
              <a:t> – </a:t>
            </a:r>
            <a:r>
              <a:rPr lang="sk-SK" sz="2400" dirty="0" err="1" smtClean="0"/>
              <a:t>Motlová</a:t>
            </a:r>
            <a:r>
              <a:rPr lang="sk-SK" sz="2400" dirty="0"/>
              <a:t>.</a:t>
            </a:r>
            <a:r>
              <a:rPr lang="sk-SK" sz="2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/>
              <a:t>Denník N. Bratislava, 2016).</a:t>
            </a:r>
          </a:p>
          <a:p>
            <a:pPr algn="just"/>
            <a:endParaRPr lang="sk-SK" sz="2800" dirty="0"/>
          </a:p>
          <a:p>
            <a:pPr algn="just"/>
            <a:endParaRPr lang="sk-SK" sz="2800" dirty="0" smtClean="0"/>
          </a:p>
          <a:p>
            <a:pPr algn="just"/>
            <a:endParaRPr lang="sk-SK" sz="2800" dirty="0"/>
          </a:p>
          <a:p>
            <a:pPr algn="just"/>
            <a:endParaRPr lang="sk-SK" sz="2800" dirty="0" smtClean="0"/>
          </a:p>
          <a:p>
            <a:pPr algn="just"/>
            <a:endParaRPr lang="sk-SK" sz="2800" dirty="0"/>
          </a:p>
          <a:p>
            <a:pPr algn="just"/>
            <a:endParaRPr lang="sk-SK" sz="2800" dirty="0" smtClean="0"/>
          </a:p>
          <a:p>
            <a:pPr algn="just"/>
            <a:endParaRPr lang="sk-SK" sz="2800" dirty="0"/>
          </a:p>
          <a:p>
            <a:pPr algn="just"/>
            <a:endParaRPr lang="sk-SK" sz="2800" dirty="0" smtClean="0"/>
          </a:p>
          <a:p>
            <a:pPr algn="just"/>
            <a:endParaRPr lang="sk-SK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645024"/>
            <a:ext cx="2032819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b="1" i="1" dirty="0" err="1" smtClean="0">
                <a:solidFill>
                  <a:srgbClr val="FF0000"/>
                </a:solidFill>
              </a:rPr>
              <a:t>Refresher</a:t>
            </a:r>
            <a:r>
              <a:rPr lang="sk-SK" sz="4800" b="1" i="1" dirty="0" smtClean="0">
                <a:solidFill>
                  <a:srgbClr val="FF0000"/>
                </a:solidFill>
              </a:rPr>
              <a:t> pre učiteľov</a:t>
            </a:r>
          </a:p>
          <a:p>
            <a:pPr marL="0" indent="0" algn="ctr">
              <a:buNone/>
            </a:pPr>
            <a:endParaRPr lang="sk-SK" sz="40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4000" i="1" dirty="0" err="1">
                <a:solidFill>
                  <a:srgbClr val="002060"/>
                </a:solidFill>
              </a:rPr>
              <a:t>m</a:t>
            </a:r>
            <a:r>
              <a:rPr lang="sk-SK" sz="4000" i="1" dirty="0" err="1" smtClean="0">
                <a:solidFill>
                  <a:srgbClr val="002060"/>
                </a:solidFill>
              </a:rPr>
              <a:t>ikroprojekt</a:t>
            </a:r>
            <a:r>
              <a:rPr lang="sk-SK" sz="4000" i="1" dirty="0" smtClean="0">
                <a:solidFill>
                  <a:srgbClr val="002060"/>
                </a:solidFill>
              </a:rPr>
              <a:t> Komenského inštitútu</a:t>
            </a:r>
            <a:endParaRPr lang="sk-SK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/>
            </a:r>
            <a:br>
              <a:rPr lang="sk-SK" b="1" i="1" dirty="0" smtClean="0">
                <a:solidFill>
                  <a:srgbClr val="FF0000"/>
                </a:solidFill>
              </a:rPr>
            </a:br>
            <a:r>
              <a:rPr lang="sk-SK" b="1" i="1" dirty="0" smtClean="0">
                <a:solidFill>
                  <a:srgbClr val="FF0000"/>
                </a:solidFill>
              </a:rPr>
              <a:t/>
            </a:r>
            <a:br>
              <a:rPr lang="sk-SK" b="1" i="1" dirty="0" smtClean="0">
                <a:solidFill>
                  <a:srgbClr val="FF0000"/>
                </a:solidFill>
              </a:rPr>
            </a:br>
            <a:r>
              <a:rPr lang="sk-SK" b="1" i="1" dirty="0" smtClean="0">
                <a:solidFill>
                  <a:srgbClr val="FF0000"/>
                </a:solidFill>
              </a:rPr>
              <a:t>Aktivita 1: </a:t>
            </a:r>
            <a:r>
              <a:rPr lang="sk-SK" b="1" i="1" dirty="0" err="1" smtClean="0">
                <a:solidFill>
                  <a:srgbClr val="FF0000"/>
                </a:solidFill>
              </a:rPr>
              <a:t>Workshop</a:t>
            </a:r>
            <a:r>
              <a:rPr lang="sk-SK" b="1" i="1" dirty="0" smtClean="0">
                <a:solidFill>
                  <a:srgbClr val="FF0000"/>
                </a:solidFill>
              </a:rPr>
              <a:t> s </a:t>
            </a:r>
            <a:r>
              <a:rPr lang="sk-SK" b="1" i="1" dirty="0" err="1" smtClean="0">
                <a:solidFill>
                  <a:srgbClr val="FF0000"/>
                </a:solidFill>
              </a:rPr>
              <a:t>Janette</a:t>
            </a:r>
            <a:r>
              <a:rPr lang="sk-SK" b="1" i="1" dirty="0">
                <a:solidFill>
                  <a:srgbClr val="FF0000"/>
                </a:solidFill>
              </a:rPr>
              <a:t/>
            </a:r>
            <a:br>
              <a:rPr lang="sk-SK" b="1" i="1" dirty="0">
                <a:solidFill>
                  <a:srgbClr val="FF0000"/>
                </a:solidFill>
              </a:rPr>
            </a:br>
            <a:r>
              <a:rPr lang="sk-SK" sz="4000" b="1" i="1" dirty="0" smtClean="0">
                <a:solidFill>
                  <a:srgbClr val="002060"/>
                </a:solidFill>
              </a:rPr>
              <a:t/>
            </a:r>
            <a:br>
              <a:rPr lang="sk-SK" sz="4000" b="1" i="1" dirty="0" smtClean="0">
                <a:solidFill>
                  <a:srgbClr val="002060"/>
                </a:solidFill>
              </a:rPr>
            </a:br>
            <a:endParaRPr lang="sk-SK" sz="4000" b="1" i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13387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sk-SK" dirty="0" err="1" smtClean="0"/>
              <a:t>Storytelling</a:t>
            </a:r>
            <a:endParaRPr lang="sk-SK" dirty="0" smtClean="0"/>
          </a:p>
          <a:p>
            <a:pPr algn="just">
              <a:buFontTx/>
              <a:buChar char="-"/>
            </a:pPr>
            <a:endParaRPr lang="sk-SK" dirty="0" smtClean="0"/>
          </a:p>
          <a:p>
            <a:pPr algn="just">
              <a:buFontTx/>
              <a:buChar char="-"/>
            </a:pPr>
            <a:r>
              <a:rPr lang="sk-SK" dirty="0" err="1"/>
              <a:t>s</a:t>
            </a:r>
            <a:r>
              <a:rPr lang="sk-SK" dirty="0" err="1" smtClean="0"/>
              <a:t>citlivovanie</a:t>
            </a:r>
            <a:r>
              <a:rPr lang="sk-SK" dirty="0" smtClean="0"/>
              <a:t> k téme vzdelávania rómskych žiakov</a:t>
            </a:r>
          </a:p>
          <a:p>
            <a:pPr marL="0" indent="0" algn="just">
              <a:buNone/>
            </a:pPr>
            <a:endParaRPr lang="sk-SK" dirty="0" smtClean="0"/>
          </a:p>
          <a:p>
            <a:pPr algn="just">
              <a:buFontTx/>
              <a:buChar char="-"/>
            </a:pPr>
            <a:r>
              <a:rPr lang="sk-SK" dirty="0" err="1" smtClean="0"/>
              <a:t>odburávanie</a:t>
            </a:r>
            <a:r>
              <a:rPr lang="sk-SK" dirty="0" smtClean="0"/>
              <a:t> predsudkov  </a:t>
            </a:r>
          </a:p>
          <a:p>
            <a:pPr algn="just">
              <a:buFontTx/>
              <a:buChar char="-"/>
            </a:pPr>
            <a:endParaRPr lang="sk-SK" dirty="0" smtClean="0"/>
          </a:p>
          <a:p>
            <a:pPr algn="just">
              <a:buFontTx/>
              <a:buChar char="-"/>
            </a:pPr>
            <a:r>
              <a:rPr lang="sk-SK" dirty="0"/>
              <a:t>f</a:t>
            </a:r>
            <a:r>
              <a:rPr lang="sk-SK" dirty="0" smtClean="0"/>
              <a:t>ormovanie </a:t>
            </a:r>
            <a:r>
              <a:rPr lang="sk-SK" dirty="0"/>
              <a:t>postojov k zraniteľným skupinám v </a:t>
            </a:r>
            <a:r>
              <a:rPr lang="sk-SK" dirty="0" smtClean="0"/>
              <a:t>spoločnosti</a:t>
            </a:r>
          </a:p>
          <a:p>
            <a:pPr algn="just">
              <a:buFontTx/>
              <a:buChar char="-"/>
            </a:pPr>
            <a:endParaRPr lang="sk-SK" dirty="0" smtClean="0"/>
          </a:p>
          <a:p>
            <a:pPr algn="just">
              <a:buFontTx/>
              <a:buChar char="-"/>
            </a:pPr>
            <a:r>
              <a:rPr lang="sk-SK" dirty="0"/>
              <a:t>m</a:t>
            </a:r>
            <a:r>
              <a:rPr lang="sk-SK" dirty="0" smtClean="0"/>
              <a:t>otivácia učiteľov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46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 </a:t>
            </a:r>
            <a:br>
              <a:rPr lang="sk-SK" b="1" i="1" dirty="0" smtClean="0">
                <a:solidFill>
                  <a:srgbClr val="FF0000"/>
                </a:solidFill>
              </a:rPr>
            </a:br>
            <a:endParaRPr lang="sk-SK" b="1" i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33" y="692696"/>
            <a:ext cx="8059934" cy="5688632"/>
          </a:xfrm>
        </p:spPr>
      </p:pic>
    </p:spTree>
    <p:extLst>
      <p:ext uri="{BB962C8B-B14F-4D97-AF65-F5344CB8AC3E}">
        <p14:creationId xmlns:p14="http://schemas.microsoft.com/office/powerpoint/2010/main" val="17384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252</Words>
  <Application>Microsoft Office PowerPoint</Application>
  <PresentationFormat>Prezentácia na obrazovke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Pani učiteľka, nechávame to na vás!</vt:lpstr>
      <vt:lpstr>Prezentácia programu PowerPoint</vt:lpstr>
      <vt:lpstr>Prezentácia programu PowerPoint</vt:lpstr>
      <vt:lpstr>Prezentácia programu PowerPoint</vt:lpstr>
      <vt:lpstr>                 Učiteľsko – aktivistický postoj  OZ Trival   - projekty, kapela, divadlo, workshopy, komunitné centrum....  SLSK – Rómska skautská oblasť  NOS – OSF   Člověk v tísni Slovensko  ETP Slovensko ...     </vt:lpstr>
      <vt:lpstr>Prezentácia programu PowerPoint</vt:lpstr>
      <vt:lpstr>Prezentácia programu PowerPoint</vt:lpstr>
      <vt:lpstr>  Aktivita 1: Workshop s Janette  </vt:lpstr>
      <vt:lpstr>  </vt:lpstr>
      <vt:lpstr>Didaktické inšpirácie od Janette</vt:lpstr>
      <vt:lpstr>Prezentácia programu PowerPoint</vt:lpstr>
      <vt:lpstr>Výroky učiteľov</vt:lpstr>
      <vt:lpstr>Aktivita 2: Blokové vyučovanie s online Živou knižnicou </vt:lpstr>
      <vt:lpstr>Online živá knižnica</vt:lpstr>
      <vt:lpstr>Simulácie</vt:lpstr>
      <vt:lpstr>Prezentácia programu PowerPoint</vt:lpstr>
      <vt:lpstr>Prezentácia programu PowerPoint</vt:lpstr>
      <vt:lpstr>Prezentácia programu PowerPoint</vt:lpstr>
      <vt:lpstr>Otázky pre Maťa</vt:lpstr>
      <vt:lpstr>3. Stretnutie so „živým“ Maťom</vt:lpstr>
      <vt:lpstr>Prezentácia programu PowerPoint</vt:lpstr>
      <vt:lpstr>   Zuzana Révészová  zreveszova@gmail.com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Zuzka</dc:creator>
  <cp:lastModifiedBy>Zuzka</cp:lastModifiedBy>
  <cp:revision>40</cp:revision>
  <dcterms:created xsi:type="dcterms:W3CDTF">2017-05-05T13:44:04Z</dcterms:created>
  <dcterms:modified xsi:type="dcterms:W3CDTF">2017-05-25T20:34:29Z</dcterms:modified>
</cp:coreProperties>
</file>