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19"/>
  </p:notes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0334" autoAdjust="0"/>
  </p:normalViewPr>
  <p:slideViewPr>
    <p:cSldViewPr snapToGrid="0">
      <p:cViewPr varScale="1">
        <p:scale>
          <a:sx n="84" d="100"/>
          <a:sy n="84" d="100"/>
        </p:scale>
        <p:origin x="96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3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Sheet1!$A$1:$A$6</c:f>
              <c:strCache>
                <c:ptCount val="6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12</c:v>
                </c:pt>
                <c:pt idx="1">
                  <c:v>34</c:v>
                </c:pt>
                <c:pt idx="2">
                  <c:v>42</c:v>
                </c:pt>
                <c:pt idx="3">
                  <c:v>70</c:v>
                </c:pt>
                <c:pt idx="4">
                  <c:v>95</c:v>
                </c:pt>
                <c:pt idx="5">
                  <c:v>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368136"/>
        <c:axId val="403370880"/>
      </c:lineChart>
      <c:catAx>
        <c:axId val="40336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3370880"/>
        <c:crosses val="autoZero"/>
        <c:auto val="1"/>
        <c:lblAlgn val="ctr"/>
        <c:lblOffset val="100"/>
        <c:noMultiLvlLbl val="0"/>
      </c:catAx>
      <c:valAx>
        <c:axId val="40337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0336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C37B-ECC0-4519-AFD5-64D5544762BE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6D240-9B79-49FF-890C-BBA4567ED6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Dohodu, ako bude prebehať skúšanie na začiatku šk. roku a jej následné dodržanie</a:t>
            </a:r>
          </a:p>
          <a:p>
            <a:r>
              <a:rPr lang="sk-SK" dirty="0" smtClean="0"/>
              <a:t>(forma, metódy, spôsoby a kritériá hodnotenia, kompetencie)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6D240-9B79-49FF-890C-BBA4567ED63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09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409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20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059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4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890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13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91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5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069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02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E38E5B-E6FE-4086-BB9C-BAA76C556C0C}" type="datetimeFigureOut">
              <a:rPr lang="sk-SK" smtClean="0"/>
              <a:t>24.5.2017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978886C-0E90-4EBC-A0A4-5CDF501EB6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18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omacaskola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SLOBODA NECHODIŤ DO ŠKOLY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Viera Krajčovičová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263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mtClean="0"/>
              <a:t>Počty domácich školákov</a:t>
            </a:r>
            <a:endParaRPr lang="sk-SK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73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Socializácia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23259"/>
            <a:ext cx="10328910" cy="2953703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Skupina detí podľa spoločného záujmu – futbal, skauting</a:t>
            </a:r>
          </a:p>
          <a:p>
            <a:pPr lvl="0"/>
            <a:r>
              <a:rPr lang="sk-SK" dirty="0" smtClean="0"/>
              <a:t>Vzájomné interakcie</a:t>
            </a:r>
            <a:r>
              <a:rPr lang="sk-SK" dirty="0" smtClean="0"/>
              <a:t> detí rôzneho veku </a:t>
            </a:r>
            <a:endParaRPr lang="sk-SK" dirty="0"/>
          </a:p>
          <a:p>
            <a:pPr lvl="0"/>
            <a:r>
              <a:rPr lang="sk-SK" dirty="0"/>
              <a:t>Rešpektovanie a spolupráca s externou autoritou – tréner, ...</a:t>
            </a:r>
          </a:p>
          <a:p>
            <a:pPr lvl="0"/>
            <a:r>
              <a:rPr lang="sk-SK" dirty="0"/>
              <a:t>Preberanie vzorcov správania od rešpektovanej </a:t>
            </a:r>
            <a:r>
              <a:rPr lang="sk-SK" dirty="0" smtClean="0"/>
              <a:t>autority</a:t>
            </a:r>
          </a:p>
          <a:p>
            <a:pPr lvl="0"/>
            <a:r>
              <a:rPr lang="sk-SK" dirty="0" smtClean="0"/>
              <a:t>Primárna </a:t>
            </a:r>
            <a:r>
              <a:rPr lang="sk-SK" dirty="0"/>
              <a:t>socializácia prebieha v rodine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8"/>
          <a:stretch/>
        </p:blipFill>
        <p:spPr bwMode="auto">
          <a:xfrm>
            <a:off x="4167551" y="365125"/>
            <a:ext cx="6866209" cy="319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Dodržiavame zákon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4080" cy="4351338"/>
          </a:xfrm>
        </p:spPr>
        <p:txBody>
          <a:bodyPr/>
          <a:lstStyle/>
          <a:p>
            <a:pPr lvl="0"/>
            <a:r>
              <a:rPr lang="sk-SK" dirty="0"/>
              <a:t>litera </a:t>
            </a:r>
            <a:r>
              <a:rPr lang="sk-SK" dirty="0" smtClean="0"/>
              <a:t>dodržaná</a:t>
            </a:r>
          </a:p>
          <a:p>
            <a:pPr lvl="0"/>
            <a:r>
              <a:rPr lang="sk-SK" dirty="0" smtClean="0"/>
              <a:t>duch </a:t>
            </a:r>
            <a:r>
              <a:rPr lang="sk-SK" dirty="0"/>
              <a:t>nastavený proti DV</a:t>
            </a:r>
          </a:p>
          <a:p>
            <a:pPr lvl="0"/>
            <a:r>
              <a:rPr lang="sk-SK" dirty="0"/>
              <a:t>3 problémy</a:t>
            </a:r>
          </a:p>
          <a:p>
            <a:endParaRPr lang="sk-SK" dirty="0"/>
          </a:p>
        </p:txBody>
      </p:sp>
      <p:pic>
        <p:nvPicPr>
          <p:cNvPr id="7170" name="Picture 2" descr="Výsledok vyhľadávania obrázkov pre dopyt litera zak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6650"/>
            <a:ext cx="2630862" cy="28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0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Problém</a:t>
            </a:r>
            <a:r>
              <a:rPr lang="sk-SK" dirty="0"/>
              <a:t>: Kvalifikačné </a:t>
            </a:r>
            <a:r>
              <a:rPr lang="sk-SK" dirty="0" smtClean="0"/>
              <a:t>kritérium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Kontakt: dieťa – rodič – učiteľ</a:t>
            </a:r>
          </a:p>
          <a:p>
            <a:pPr lvl="0"/>
            <a:r>
              <a:rPr lang="sk-SK" dirty="0"/>
              <a:t>Akceptácia rodiča ako učiteľa</a:t>
            </a:r>
          </a:p>
          <a:p>
            <a:pPr lvl="0"/>
            <a:r>
              <a:rPr lang="sk-SK" dirty="0"/>
              <a:t>Snaha o zmenu zákonnej normy</a:t>
            </a:r>
          </a:p>
          <a:p>
            <a:pPr lvl="0"/>
            <a:r>
              <a:rPr lang="sk-SK" dirty="0"/>
              <a:t>Realita: učí rodič (nezávisle od dosiahnutého vzdelania) = hodnotenie jeho práce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3303270" y="4491990"/>
            <a:ext cx="1394460" cy="13830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Isosceles Triangle 4"/>
          <p:cNvSpPr/>
          <p:nvPr/>
        </p:nvSpPr>
        <p:spPr>
          <a:xfrm>
            <a:off x="7783830" y="4389120"/>
            <a:ext cx="228600" cy="16116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>
            <a:off x="3558540" y="5942568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</a:t>
            </a:r>
            <a:r>
              <a:rPr lang="sk-SK" dirty="0" smtClean="0"/>
              <a:t>čiteľ 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7521892" y="600075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</a:t>
            </a:r>
            <a:r>
              <a:rPr lang="sk-SK" dirty="0" smtClean="0"/>
              <a:t>čiteľ 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2834640" y="4992052"/>
            <a:ext cx="11772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rodič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7094220" y="5003483"/>
            <a:ext cx="1177290" cy="38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rodič</a:t>
            </a:r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>
            <a:off x="4491990" y="5003483"/>
            <a:ext cx="891540" cy="37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dieťa</a:t>
            </a:r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8103870" y="5014914"/>
            <a:ext cx="891540" cy="37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dieťa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3661410" y="3991927"/>
            <a:ext cx="8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Škola: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7615237" y="3875246"/>
            <a:ext cx="60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DV: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286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Problém</a:t>
            </a:r>
            <a:r>
              <a:rPr lang="sk-SK" dirty="0"/>
              <a:t>: Pokračovanie v </a:t>
            </a:r>
            <a:r>
              <a:rPr lang="sk-SK" dirty="0" smtClean="0"/>
              <a:t>DV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478" y="1702398"/>
            <a:ext cx="10515600" cy="4351338"/>
          </a:xfrm>
        </p:spPr>
        <p:txBody>
          <a:bodyPr/>
          <a:lstStyle/>
          <a:p>
            <a:r>
              <a:rPr lang="sk-SK" dirty="0" smtClean="0"/>
              <a:t>realizácia </a:t>
            </a:r>
            <a:r>
              <a:rPr lang="sk-SK" dirty="0"/>
              <a:t>II. </a:t>
            </a:r>
            <a:r>
              <a:rPr lang="sk-SK" dirty="0" smtClean="0"/>
              <a:t>stupňa </a:t>
            </a:r>
            <a:r>
              <a:rPr lang="sk-SK" dirty="0"/>
              <a:t>ZŠ</a:t>
            </a:r>
          </a:p>
          <a:p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0" y="1690688"/>
            <a:ext cx="1978518" cy="13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57" y="4913658"/>
            <a:ext cx="2231777" cy="14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80" y="5142432"/>
            <a:ext cx="1841030" cy="12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0800000" flipV="1">
            <a:off x="4169373" y="1893624"/>
            <a:ext cx="1656789" cy="111146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>
            <a:off x="8078708" y="1893622"/>
            <a:ext cx="1512168" cy="72008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7424998" y="3569696"/>
            <a:ext cx="1319968" cy="81736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5547581" y="3773342"/>
            <a:ext cx="1416947" cy="64807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9840266" y="4489712"/>
            <a:ext cx="797365" cy="12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3971960" y="4692530"/>
            <a:ext cx="424893" cy="1736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5974" y="3250510"/>
            <a:ext cx="1817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Žiadosť o IV na II. stupni ZŠ – škola Březová, ČR</a:t>
            </a:r>
            <a:endParaRPr lang="sk-SK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895408" y="2954737"/>
            <a:ext cx="227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Žiadosť o zahraničné štúdium – kmeňová škola v SR</a:t>
            </a:r>
            <a:endParaRPr lang="sk-SK" dirty="0" smtClean="0"/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6048562" y="5884860"/>
            <a:ext cx="2304257" cy="38715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94061" y="4805513"/>
            <a:ext cx="172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Polročné preskúšanie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7655857" y="4638365"/>
            <a:ext cx="129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Preskúšanie podľa žiadosti rodiča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332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Problém</a:t>
            </a:r>
            <a:r>
              <a:rPr lang="sk-SK" dirty="0"/>
              <a:t>: Komisionálna </a:t>
            </a:r>
            <a:r>
              <a:rPr lang="sk-SK" dirty="0" smtClean="0"/>
              <a:t>skúška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/>
              <a:t>podľa zákona z každého povinného predmetu </a:t>
            </a:r>
            <a:endParaRPr lang="sk-SK" dirty="0" smtClean="0"/>
          </a:p>
          <a:p>
            <a:pPr lvl="0"/>
            <a:r>
              <a:rPr lang="sk-SK" dirty="0" smtClean="0"/>
              <a:t>Určiť </a:t>
            </a:r>
            <a:r>
              <a:rPr lang="sk-SK" dirty="0"/>
              <a:t>na skúšanie učiteľov, ktorí sú priaznivo naklonení k DV</a:t>
            </a:r>
          </a:p>
          <a:p>
            <a:pPr lvl="0"/>
            <a:r>
              <a:rPr lang="sk-SK" dirty="0"/>
              <a:t>vopred stanoviť presné kritériá hodnotenia</a:t>
            </a:r>
          </a:p>
          <a:p>
            <a:pPr lvl="0"/>
            <a:r>
              <a:rPr lang="sk-SK" dirty="0" smtClean="0"/>
              <a:t>prijateľná </a:t>
            </a:r>
            <a:r>
              <a:rPr lang="sk-SK" dirty="0"/>
              <a:t>alternatíva: </a:t>
            </a:r>
          </a:p>
          <a:p>
            <a:pPr lvl="0"/>
            <a:r>
              <a:rPr lang="sk-SK" dirty="0"/>
              <a:t>výchovy – akceptovať krúžky + </a:t>
            </a:r>
            <a:r>
              <a:rPr lang="sk-SK" dirty="0" smtClean="0"/>
              <a:t>portfólio („absolvoval“)</a:t>
            </a:r>
            <a:endParaRPr lang="sk-SK" dirty="0"/>
          </a:p>
          <a:p>
            <a:pPr lvl="0"/>
            <a:r>
              <a:rPr lang="sk-SK" dirty="0"/>
              <a:t>všeobecne vzdelávajúce predmety (prírodoveda + vlastiveda) – podľa záujmu, resp. pripraviť tému</a:t>
            </a:r>
          </a:p>
          <a:p>
            <a:pPr lvl="0"/>
            <a:r>
              <a:rPr lang="sk-SK" dirty="0"/>
              <a:t>SJ + MAT + ANJ – vopred stanoviť cieľové kompetencie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475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 čom treba nechať slobodu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265670" cy="4351338"/>
          </a:xfrm>
        </p:spPr>
        <p:txBody>
          <a:bodyPr/>
          <a:lstStyle/>
          <a:p>
            <a:pPr lvl="0"/>
            <a:r>
              <a:rPr lang="sk-SK" dirty="0"/>
              <a:t>Individuálna intenzita kontaktu so školou</a:t>
            </a:r>
          </a:p>
          <a:p>
            <a:pPr lvl="0"/>
            <a:r>
              <a:rPr lang="sk-SK" dirty="0"/>
              <a:t>Návštevy múzeí, galérií organizovaných školou</a:t>
            </a:r>
          </a:p>
          <a:p>
            <a:pPr lvl="0"/>
            <a:r>
              <a:rPr lang="sk-SK" dirty="0"/>
              <a:t>Účasť na kurzoch – plavecký, korčuliarsky</a:t>
            </a:r>
          </a:p>
          <a:p>
            <a:pPr lvl="0"/>
            <a:r>
              <a:rPr lang="sk-SK" dirty="0"/>
              <a:t>Používanie učebníc a prac. zošitov vybraných školou</a:t>
            </a:r>
          </a:p>
          <a:p>
            <a:pPr lvl="0"/>
            <a:r>
              <a:rPr lang="sk-SK" dirty="0"/>
              <a:t>Prihlasovanie sa na internetové hodiny</a:t>
            </a:r>
          </a:p>
          <a:p>
            <a:endParaRPr lang="sk-SK" dirty="0"/>
          </a:p>
        </p:txBody>
      </p:sp>
      <p:pic>
        <p:nvPicPr>
          <p:cNvPr id="8194" name="Picture 2" descr="Výsledok vyhľadávania obrázkov pre dopyt matematika hej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15" y="2905797"/>
            <a:ext cx="2107565" cy="30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comenia scri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70" y="479425"/>
            <a:ext cx="3604895" cy="24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9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www.domacaskola.sk</a:t>
            </a:r>
            <a:endParaRPr lang="sk-SK" dirty="0" smtClean="0"/>
          </a:p>
          <a:p>
            <a:r>
              <a:rPr lang="sk-SK" dirty="0" smtClean="0"/>
              <a:t>viera.krajcovicova@domacaskola.sk</a:t>
            </a:r>
          </a:p>
          <a:p>
            <a:endParaRPr lang="sk-SK" dirty="0"/>
          </a:p>
        </p:txBody>
      </p:sp>
      <p:pic>
        <p:nvPicPr>
          <p:cNvPr id="9218" name="Picture 2" descr="Výsledok vyhľadávania obrázkov pre dopyt domaca skola slob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59118"/>
            <a:ext cx="3536315" cy="53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3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domáce vzdelávanie?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205"/>
            <a:ext cx="10515600" cy="4351338"/>
          </a:xfrm>
        </p:spPr>
        <p:txBody>
          <a:bodyPr/>
          <a:lstStyle/>
          <a:p>
            <a:r>
              <a:rPr lang="sk-SK" dirty="0" smtClean="0"/>
              <a:t>V šk. zákone len pojem individuálne vzdelávanie §24 ods.2 </a:t>
            </a:r>
            <a:r>
              <a:rPr lang="sk-SK" dirty="0" err="1" smtClean="0"/>
              <a:t>pís.b</a:t>
            </a:r>
            <a:r>
              <a:rPr lang="sk-SK" dirty="0" smtClean="0"/>
              <a:t>)</a:t>
            </a:r>
          </a:p>
          <a:p>
            <a:r>
              <a:rPr lang="sk-SK" dirty="0" smtClean="0"/>
              <a:t>Dva spôsoby</a:t>
            </a:r>
            <a:endParaRPr lang="sk-S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68302" y="-991611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5046055" y="271197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Individuálne </a:t>
            </a:r>
          </a:p>
          <a:p>
            <a:r>
              <a:rPr lang="sk-SK" sz="2500" dirty="0" smtClean="0"/>
              <a:t>vzdelávanie</a:t>
            </a:r>
            <a:endParaRPr lang="sk-SK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520190" y="5316156"/>
            <a:ext cx="2629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Komunitná </a:t>
            </a:r>
            <a:r>
              <a:rPr lang="sk-SK" sz="2500" dirty="0" smtClean="0"/>
              <a:t>škola</a:t>
            </a:r>
            <a:endParaRPr lang="sk-SK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513802" y="5355601"/>
            <a:ext cx="2887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 smtClean="0"/>
              <a:t>Domáca</a:t>
            </a:r>
            <a:r>
              <a:rPr lang="sk-SK" dirty="0" smtClean="0"/>
              <a:t> </a:t>
            </a:r>
            <a:r>
              <a:rPr lang="sk-SK" sz="2500" dirty="0" smtClean="0"/>
              <a:t>škola</a:t>
            </a:r>
            <a:endParaRPr lang="sk-SK" sz="25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02622" y="3562778"/>
            <a:ext cx="1202565" cy="128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23580" y="3573744"/>
            <a:ext cx="1246450" cy="1504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Výsledok vyhľadávania obrázkov pre dopyt komunitná šk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1" y="2905801"/>
            <a:ext cx="3104194" cy="23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ýsledok vyhľadávania obrázkov pre dopyt domáca šk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02" y="3054430"/>
            <a:ext cx="3492218" cy="23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9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Zákonné podmienky pre DV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54440" cy="4351338"/>
          </a:xfrm>
        </p:spPr>
        <p:txBody>
          <a:bodyPr/>
          <a:lstStyle/>
          <a:p>
            <a:r>
              <a:rPr lang="sk-SK" dirty="0" smtClean="0"/>
              <a:t>Kvalifikačné kritérium – učiteľstvo I. stupňa ZŠ</a:t>
            </a:r>
          </a:p>
          <a:p>
            <a:r>
              <a:rPr lang="sk-SK" dirty="0" smtClean="0"/>
              <a:t>Komisionálne skúšky v každom polroku</a:t>
            </a:r>
          </a:p>
          <a:p>
            <a:r>
              <a:rPr lang="sk-SK" dirty="0" smtClean="0"/>
              <a:t>Obmedzenie iba na I. stupeň ZŠ</a:t>
            </a:r>
          </a:p>
          <a:p>
            <a:r>
              <a:rPr lang="sk-SK" dirty="0" smtClean="0"/>
              <a:t>Pre školu 10% z normatívu – </a:t>
            </a:r>
            <a:r>
              <a:rPr lang="sk-SK" sz="2000" dirty="0" smtClean="0"/>
              <a:t>nariadenie vlády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715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Ako sa učí v DV?</a:t>
            </a:r>
            <a:endParaRPr lang="sk-SK" dirty="0"/>
          </a:p>
        </p:txBody>
      </p:sp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82540" cy="316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k-SK" sz="2800" dirty="0" smtClean="0"/>
              <a:t>SLOBODA :</a:t>
            </a:r>
          </a:p>
          <a:p>
            <a:r>
              <a:rPr lang="sk-SK" sz="2800" dirty="0" smtClean="0"/>
              <a:t>V plánovaní činností</a:t>
            </a:r>
          </a:p>
          <a:p>
            <a:r>
              <a:rPr lang="sk-SK" sz="2800" dirty="0" smtClean="0"/>
              <a:t>Vo výbere prostriedkov</a:t>
            </a:r>
          </a:p>
          <a:p>
            <a:r>
              <a:rPr lang="sk-SK" sz="2800" dirty="0" smtClean="0"/>
              <a:t>V čase a mieste</a:t>
            </a:r>
          </a:p>
          <a:p>
            <a:r>
              <a:rPr lang="sk-SK" sz="2800" dirty="0" smtClean="0"/>
              <a:t>V individuálnom tempe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64" y="1967116"/>
            <a:ext cx="3870216" cy="23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2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prinášame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7040" cy="4351338"/>
          </a:xfrm>
        </p:spPr>
        <p:txBody>
          <a:bodyPr/>
          <a:lstStyle/>
          <a:p>
            <a:pPr lvl="0"/>
            <a:r>
              <a:rPr lang="sk-SK" dirty="0"/>
              <a:t>Inšpiráciu</a:t>
            </a:r>
          </a:p>
          <a:p>
            <a:pPr lvl="0"/>
            <a:r>
              <a:rPr lang="sk-SK" dirty="0"/>
              <a:t>Nadšenie k učeniu</a:t>
            </a:r>
          </a:p>
          <a:p>
            <a:pPr lvl="0"/>
            <a:r>
              <a:rPr lang="sk-SK" dirty="0"/>
              <a:t>Nový pohľad na vzdelávanie</a:t>
            </a:r>
          </a:p>
          <a:p>
            <a:pPr lvl="0"/>
            <a:r>
              <a:rPr lang="sk-SK" dirty="0"/>
              <a:t>Možnosť rastu školy v alternatívach:  e-learning, projektové vyučovanie, ...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006" y="641446"/>
            <a:ext cx="3666177" cy="52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očakávame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77278" cy="4351338"/>
          </a:xfrm>
        </p:spPr>
        <p:txBody>
          <a:bodyPr/>
          <a:lstStyle/>
          <a:p>
            <a:pPr lvl="0"/>
            <a:r>
              <a:rPr lang="sk-SK" dirty="0"/>
              <a:t>Dôveru, prijatie, akceptáciu DV</a:t>
            </a:r>
          </a:p>
          <a:p>
            <a:pPr lvl="0"/>
            <a:r>
              <a:rPr lang="sk-SK" dirty="0"/>
              <a:t>Dohodu, ako bude prebehať skúšanie na začiatku </a:t>
            </a:r>
            <a:r>
              <a:rPr lang="sk-SK" dirty="0" smtClean="0"/>
              <a:t>a</a:t>
            </a:r>
            <a:r>
              <a:rPr lang="sk-SK" dirty="0"/>
              <a:t> jej </a:t>
            </a:r>
            <a:r>
              <a:rPr lang="sk-SK" dirty="0" smtClean="0"/>
              <a:t>dodržanie</a:t>
            </a:r>
            <a:endParaRPr lang="sk-SK" dirty="0"/>
          </a:p>
          <a:p>
            <a:pPr lvl="0"/>
            <a:r>
              <a:rPr lang="sk-SK" dirty="0"/>
              <a:t>Možnosť portfóliového skúšania</a:t>
            </a:r>
          </a:p>
          <a:p>
            <a:pPr lvl="0"/>
            <a:r>
              <a:rPr lang="sk-SK" dirty="0"/>
              <a:t>Overovanie individuálneho pokroku</a:t>
            </a:r>
          </a:p>
          <a:p>
            <a:endParaRPr lang="sk-SK" dirty="0"/>
          </a:p>
        </p:txBody>
      </p:sp>
      <p:pic>
        <p:nvPicPr>
          <p:cNvPr id="4" name="Picture 4" descr="Výsledok vyhľadávania obrázkov pre dopyt lap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18" y="1440180"/>
            <a:ext cx="4600577" cy="30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7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očakávame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55" y="1806574"/>
            <a:ext cx="7401449" cy="4045585"/>
          </a:xfrm>
        </p:spPr>
        <p:txBody>
          <a:bodyPr>
            <a:normAutofit/>
          </a:bodyPr>
          <a:lstStyle/>
          <a:p>
            <a:r>
              <a:rPr lang="sk-SK" dirty="0" smtClean="0"/>
              <a:t>Skúšanie počas jedného dňa alebo ho rozložiť podľa potrieb žiaka</a:t>
            </a:r>
          </a:p>
          <a:p>
            <a:pPr lvl="0"/>
            <a:r>
              <a:rPr lang="sk-SK" dirty="0" smtClean="0"/>
              <a:t>Prítomnosť </a:t>
            </a:r>
            <a:r>
              <a:rPr lang="sk-SK" dirty="0"/>
              <a:t>/ neprítomnosť rodiča podľa preferencií rodiny</a:t>
            </a:r>
          </a:p>
          <a:p>
            <a:pPr lvl="0"/>
            <a:r>
              <a:rPr lang="sk-SK" dirty="0" smtClean="0"/>
              <a:t>Zameranie </a:t>
            </a:r>
            <a:r>
              <a:rPr lang="sk-SK" dirty="0"/>
              <a:t>sa na témy preferované dieťaťom</a:t>
            </a:r>
          </a:p>
          <a:p>
            <a:pPr lvl="0"/>
            <a:r>
              <a:rPr lang="sk-SK" dirty="0"/>
              <a:t>DV deti vyžadujú individuálny prístup</a:t>
            </a:r>
          </a:p>
          <a:p>
            <a:pPr lvl="0"/>
            <a:r>
              <a:rPr lang="sk-SK" dirty="0"/>
              <a:t>Ochotu prijať DV rodiča ako rovnocenného partnera</a:t>
            </a:r>
          </a:p>
          <a:p>
            <a:endParaRPr lang="sk-SK" dirty="0"/>
          </a:p>
        </p:txBody>
      </p:sp>
      <p:pic>
        <p:nvPicPr>
          <p:cNvPr id="2050" name="Picture 2" descr="http://www.domacaskola.sk/wp-content/uploads/2015/02/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806574"/>
            <a:ext cx="3976793" cy="29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6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Nevýhody z pohľadu školy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4160" cy="4351338"/>
          </a:xfrm>
        </p:spPr>
        <p:txBody>
          <a:bodyPr/>
          <a:lstStyle/>
          <a:p>
            <a:pPr lvl="0"/>
            <a:r>
              <a:rPr lang="sk-SK" dirty="0"/>
              <a:t>Zvýšená byrokracia</a:t>
            </a:r>
          </a:p>
          <a:p>
            <a:pPr lvl="0"/>
            <a:r>
              <a:rPr lang="sk-SK" dirty="0"/>
              <a:t>Iba 10% normatívu</a:t>
            </a:r>
          </a:p>
          <a:p>
            <a:pPr lvl="0"/>
            <a:r>
              <a:rPr lang="sk-SK" dirty="0"/>
              <a:t>Stretnutie iba raz na polrok</a:t>
            </a:r>
          </a:p>
          <a:p>
            <a:pPr lvl="0"/>
            <a:r>
              <a:rPr lang="sk-SK" dirty="0"/>
              <a:t>Môžu sa objaviť menej zodpovední – individuálne vedenie</a:t>
            </a:r>
          </a:p>
          <a:p>
            <a:pPr lvl="0"/>
            <a:r>
              <a:rPr lang="sk-SK" dirty="0"/>
              <a:t>DV deti vyžadujú individuálny prístup</a:t>
            </a:r>
          </a:p>
          <a:p>
            <a:endParaRPr lang="sk-SK" dirty="0"/>
          </a:p>
        </p:txBody>
      </p:sp>
      <p:pic>
        <p:nvPicPr>
          <p:cNvPr id="5122" name="Picture 2" descr="Výsledok vyhľadávania obrázkov pre dopyt peni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202311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3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prichádza do DV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4579"/>
            <a:ext cx="10660380" cy="3822383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Deti rodičov, ktorým sa DV páči</a:t>
            </a:r>
          </a:p>
          <a:p>
            <a:pPr lvl="0"/>
            <a:r>
              <a:rPr lang="sk-SK" dirty="0"/>
              <a:t>Deti z lazov</a:t>
            </a:r>
          </a:p>
          <a:p>
            <a:pPr lvl="0"/>
            <a:r>
              <a:rPr lang="sk-SK" dirty="0"/>
              <a:t>Deti z mnohodetných rodín</a:t>
            </a:r>
          </a:p>
          <a:p>
            <a:pPr lvl="0"/>
            <a:r>
              <a:rPr lang="sk-SK" dirty="0" smtClean="0"/>
              <a:t>Deti </a:t>
            </a:r>
            <a:r>
              <a:rPr lang="sk-SK" dirty="0"/>
              <a:t>s poruchami učenia</a:t>
            </a:r>
          </a:p>
          <a:p>
            <a:pPr lvl="0"/>
            <a:r>
              <a:rPr lang="sk-SK" dirty="0"/>
              <a:t>Deti s poruchami </a:t>
            </a:r>
            <a:r>
              <a:rPr lang="sk-SK" dirty="0" err="1"/>
              <a:t>autistického</a:t>
            </a:r>
            <a:r>
              <a:rPr lang="sk-SK" dirty="0"/>
              <a:t> spektra</a:t>
            </a:r>
          </a:p>
          <a:p>
            <a:pPr lvl="0"/>
            <a:r>
              <a:rPr lang="sk-SK" dirty="0"/>
              <a:t>Deti nadané</a:t>
            </a:r>
          </a:p>
          <a:p>
            <a:endParaRPr lang="sk-SK" dirty="0"/>
          </a:p>
        </p:txBody>
      </p:sp>
      <p:sp>
        <p:nvSpPr>
          <p:cNvPr id="4" name="Right Brace 3"/>
          <p:cNvSpPr/>
          <p:nvPr/>
        </p:nvSpPr>
        <p:spPr>
          <a:xfrm>
            <a:off x="6372225" y="4057650"/>
            <a:ext cx="788670" cy="1588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Box 4"/>
          <p:cNvSpPr txBox="1"/>
          <p:nvPr/>
        </p:nvSpPr>
        <p:spPr>
          <a:xfrm>
            <a:off x="7337583" y="4548478"/>
            <a:ext cx="398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800" dirty="0"/>
              <a:t>č</a:t>
            </a:r>
            <a:r>
              <a:rPr lang="sk-SK" sz="2800" dirty="0" smtClean="0"/>
              <a:t>asto nediagnostikované</a:t>
            </a:r>
            <a:endParaRPr lang="sk-SK" sz="2800" dirty="0"/>
          </a:p>
        </p:txBody>
      </p:sp>
      <p:pic>
        <p:nvPicPr>
          <p:cNvPr id="6146" name="Picture 2" descr="Fotka Braňa Krajčovič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74" y="483589"/>
            <a:ext cx="3222876" cy="40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7197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100</TotalTime>
  <Words>337</Words>
  <Application>Microsoft Office PowerPoint</Application>
  <PresentationFormat>Widescreen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Basis</vt:lpstr>
      <vt:lpstr>SLOBODA NECHODIŤ DO ŠKOLY</vt:lpstr>
      <vt:lpstr>Čo je domáce vzdelávanie?</vt:lpstr>
      <vt:lpstr>Zákonné podmienky pre DV</vt:lpstr>
      <vt:lpstr>Ako sa učí v DV?</vt:lpstr>
      <vt:lpstr>Čo prinášame</vt:lpstr>
      <vt:lpstr>Čo očakávame</vt:lpstr>
      <vt:lpstr>Čo očakávame</vt:lpstr>
      <vt:lpstr>Nevýhody z pohľadu školy</vt:lpstr>
      <vt:lpstr>Kto prichádza do DV?</vt:lpstr>
      <vt:lpstr>PowerPoint Presentation</vt:lpstr>
      <vt:lpstr>Socializácia</vt:lpstr>
      <vt:lpstr>Dodržiavame zákon?</vt:lpstr>
      <vt:lpstr>1. Problém: Kvalifikačné kritérium</vt:lpstr>
      <vt:lpstr>2. Problém: Pokračovanie v DV</vt:lpstr>
      <vt:lpstr>3. Problém: Komisionálna skúška</vt:lpstr>
      <vt:lpstr>V čom treba nechať slobodu?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SLOBODA NECHODIŤ DO ŠKOLY</dc:title>
  <dc:creator>vierka</dc:creator>
  <cp:lastModifiedBy>vierka</cp:lastModifiedBy>
  <cp:revision>16</cp:revision>
  <dcterms:created xsi:type="dcterms:W3CDTF">2017-05-24T20:08:22Z</dcterms:created>
  <dcterms:modified xsi:type="dcterms:W3CDTF">2017-05-24T21:48:59Z</dcterms:modified>
</cp:coreProperties>
</file>