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37"/>
  </p:notesMasterIdLst>
  <p:handoutMasterIdLst>
    <p:handoutMasterId r:id="rId38"/>
  </p:handoutMasterIdLst>
  <p:sldIdLst>
    <p:sldId id="256" r:id="rId2"/>
    <p:sldId id="490" r:id="rId3"/>
    <p:sldId id="467" r:id="rId4"/>
    <p:sldId id="401" r:id="rId5"/>
    <p:sldId id="474" r:id="rId6"/>
    <p:sldId id="477" r:id="rId7"/>
    <p:sldId id="475" r:id="rId8"/>
    <p:sldId id="476" r:id="rId9"/>
    <p:sldId id="492" r:id="rId10"/>
    <p:sldId id="479" r:id="rId11"/>
    <p:sldId id="484" r:id="rId12"/>
    <p:sldId id="489" r:id="rId13"/>
    <p:sldId id="480" r:id="rId14"/>
    <p:sldId id="483" r:id="rId15"/>
    <p:sldId id="482" r:id="rId16"/>
    <p:sldId id="481" r:id="rId17"/>
    <p:sldId id="497" r:id="rId18"/>
    <p:sldId id="505" r:id="rId19"/>
    <p:sldId id="488" r:id="rId20"/>
    <p:sldId id="498" r:id="rId21"/>
    <p:sldId id="491" r:id="rId22"/>
    <p:sldId id="499" r:id="rId23"/>
    <p:sldId id="510" r:id="rId24"/>
    <p:sldId id="500" r:id="rId25"/>
    <p:sldId id="495" r:id="rId26"/>
    <p:sldId id="501" r:id="rId27"/>
    <p:sldId id="493" r:id="rId28"/>
    <p:sldId id="502" r:id="rId29"/>
    <p:sldId id="487" r:id="rId30"/>
    <p:sldId id="503" r:id="rId31"/>
    <p:sldId id="511" r:id="rId32"/>
    <p:sldId id="504" r:id="rId33"/>
    <p:sldId id="496" r:id="rId34"/>
    <p:sldId id="478" r:id="rId35"/>
    <p:sldId id="363" r:id="rId36"/>
  </p:sldIdLst>
  <p:sldSz cx="9144000" cy="6858000" type="screen4x3"/>
  <p:notesSz cx="6794500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615" autoAdjust="0"/>
    <p:restoredTop sz="94111" autoAdjust="0"/>
  </p:normalViewPr>
  <p:slideViewPr>
    <p:cSldViewPr>
      <p:cViewPr>
        <p:scale>
          <a:sx n="75" d="100"/>
          <a:sy n="75" d="100"/>
        </p:scale>
        <p:origin x="1301" y="451"/>
      </p:cViewPr>
      <p:guideLst/>
    </p:cSldViewPr>
  </p:slideViewPr>
  <p:outlineViewPr>
    <p:cViewPr>
      <p:scale>
        <a:sx n="33" d="100"/>
        <a:sy n="33" d="100"/>
      </p:scale>
      <p:origin x="0" y="-595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5" d="100"/>
        <a:sy n="125" d="100"/>
      </p:scale>
      <p:origin x="0" y="-8981"/>
    </p:cViewPr>
  </p:sorterViewPr>
  <p:notesViewPr>
    <p:cSldViewPr>
      <p:cViewPr varScale="1">
        <p:scale>
          <a:sx n="69" d="100"/>
          <a:sy n="69" d="100"/>
        </p:scale>
        <p:origin x="306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2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26. 5. 2016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64" cy="50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952" y="0"/>
            <a:ext cx="2944464" cy="50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26. 5. 2016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247775"/>
            <a:ext cx="4491038" cy="337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92" y="4803935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782"/>
            <a:ext cx="2944464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952" y="9480782"/>
            <a:ext cx="2944464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595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277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02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4584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730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245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031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1697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098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2457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34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0379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969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395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1210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6254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8991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709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8855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2609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054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364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276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63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807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971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10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772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0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6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6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1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8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8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5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6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3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8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16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6" t="14642" r="1943" b="648"/>
          <a:stretch/>
        </p:blipFill>
        <p:spPr>
          <a:xfrm>
            <a:off x="0" y="3114"/>
            <a:ext cx="9144000" cy="529809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03848" y="3068960"/>
            <a:ext cx="5940152" cy="197081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 smtClean="0">
                <a:solidFill>
                  <a:srgbClr val="009999"/>
                </a:solidFill>
              </a:rPr>
              <a:t>Prečo musíme hovoriť</a:t>
            </a:r>
            <a:br>
              <a:rPr lang="sk-SK" sz="4000" dirty="0" smtClean="0">
                <a:solidFill>
                  <a:srgbClr val="009999"/>
                </a:solidFill>
              </a:rPr>
            </a:br>
            <a:r>
              <a:rPr lang="sk-SK" sz="4000" dirty="0" smtClean="0">
                <a:solidFill>
                  <a:srgbClr val="009999"/>
                </a:solidFill>
              </a:rPr>
              <a:t>o kultúre a klíme školy?</a:t>
            </a:r>
            <a:endParaRPr lang="sk-SK" sz="3200" dirty="0" smtClean="0">
              <a:solidFill>
                <a:srgbClr val="009999"/>
              </a:solidFill>
            </a:endParaRPr>
          </a:p>
          <a:p>
            <a:pPr algn="ctr"/>
            <a:endParaRPr lang="sk-SK" sz="1100" dirty="0" smtClean="0">
              <a:solidFill>
                <a:srgbClr val="009999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99592" y="5589240"/>
            <a:ext cx="8083649" cy="170080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b="1" dirty="0" smtClean="0">
                <a:latin typeface="+mj-lt"/>
              </a:rPr>
              <a:t>Vladimír Burjan</a:t>
            </a:r>
            <a:br>
              <a:rPr lang="sk-SK" sz="2800" b="1" dirty="0" smtClean="0">
                <a:latin typeface="+mj-lt"/>
              </a:rPr>
            </a:br>
            <a:r>
              <a:rPr lang="sk-SK" sz="2800" b="1" dirty="0" smtClean="0">
                <a:latin typeface="+mj-lt"/>
              </a:rPr>
              <a:t>DOBRÁ ŠKOLA, EXAM testing</a:t>
            </a:r>
            <a:endParaRPr lang="sk-SK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7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8"/>
            <a:ext cx="9144000" cy="686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.topky.sk/big/1287682.jpg/deti-skoly-oecd-stast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1741" y="-530932"/>
            <a:ext cx="468052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04664"/>
            <a:ext cx="9144000" cy="1108979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2800" dirty="0" smtClean="0">
                <a:solidFill>
                  <a:schemeClr val="tx1"/>
                </a:solidFill>
              </a:rPr>
              <a:t>Tretina slovenských 15-ročných žiakov</a:t>
            </a:r>
            <a:br>
              <a:rPr lang="sk-SK" sz="2800" dirty="0" smtClean="0">
                <a:solidFill>
                  <a:schemeClr val="tx1"/>
                </a:solidFill>
              </a:rPr>
            </a:br>
            <a:r>
              <a:rPr lang="sk-SK" sz="2800" dirty="0" smtClean="0">
                <a:solidFill>
                  <a:schemeClr val="tx1"/>
                </a:solidFill>
              </a:rPr>
              <a:t>v dotazníku PISA uviedla, že nie sú v škole šťastní</a:t>
            </a:r>
            <a:endParaRPr lang="sk-SK" sz="1800" dirty="0" smtClean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 rot="10800000">
            <a:off x="8172400" y="1844823"/>
            <a:ext cx="540060" cy="11809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2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3429001"/>
            <a:ext cx="8892479" cy="34290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FFFF00"/>
                </a:solidFill>
              </a:rPr>
              <a:t>Humanistické </a:t>
            </a:r>
            <a:r>
              <a:rPr lang="sk-SK" sz="3200" dirty="0" smtClean="0">
                <a:solidFill>
                  <a:schemeClr val="tx1"/>
                </a:solidFill>
              </a:rPr>
              <a:t>dôvody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FFFF00"/>
                </a:solidFill>
              </a:rPr>
              <a:t>Pragmatické </a:t>
            </a:r>
            <a:r>
              <a:rPr lang="sk-SK" sz="3200" dirty="0" smtClean="0">
                <a:solidFill>
                  <a:schemeClr val="tx1"/>
                </a:solidFill>
              </a:rPr>
              <a:t>dôvody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i="1" dirty="0">
                <a:solidFill>
                  <a:schemeClr val="tx1"/>
                </a:solidFill>
              </a:rPr>
              <a:t>Škola si kladie isté ciele a v dobrej klíme</a:t>
            </a:r>
            <a:br>
              <a:rPr lang="sk-SK" sz="3200" i="1" dirty="0">
                <a:solidFill>
                  <a:schemeClr val="tx1"/>
                </a:solidFill>
              </a:rPr>
            </a:br>
            <a:r>
              <a:rPr lang="sk-SK" sz="3200" i="1" dirty="0">
                <a:solidFill>
                  <a:schemeClr val="tx1"/>
                </a:solidFill>
              </a:rPr>
              <a:t>ich lepšie </a:t>
            </a:r>
            <a:r>
              <a:rPr lang="sk-SK" sz="3200" i="1" dirty="0" smtClean="0">
                <a:solidFill>
                  <a:schemeClr val="tx1"/>
                </a:solidFill>
              </a:rPr>
              <a:t>napĺňa.</a:t>
            </a:r>
            <a:br>
              <a:rPr lang="sk-SK" sz="3200" i="1" dirty="0" smtClean="0">
                <a:solidFill>
                  <a:schemeClr val="tx1"/>
                </a:solidFill>
              </a:rPr>
            </a:br>
            <a:r>
              <a:rPr lang="sk-SK" sz="3200" i="1" dirty="0" smtClean="0">
                <a:solidFill>
                  <a:schemeClr val="tx1"/>
                </a:solidFill>
              </a:rPr>
              <a:t>Nie je to teda len prílišná precitlivenosť</a:t>
            </a:r>
            <a:r>
              <a:rPr lang="sk-SK" sz="3200" i="1" dirty="0">
                <a:solidFill>
                  <a:schemeClr val="tx1"/>
                </a:solidFill>
              </a:rPr>
              <a:t>, </a:t>
            </a:r>
            <a:r>
              <a:rPr lang="sk-SK" sz="3200" i="1" dirty="0" err="1" smtClean="0">
                <a:solidFill>
                  <a:schemeClr val="tx1"/>
                </a:solidFill>
              </a:rPr>
              <a:t>pedocentrizmus</a:t>
            </a:r>
            <a:r>
              <a:rPr lang="sk-SK" sz="3200" i="1" dirty="0" smtClean="0">
                <a:solidFill>
                  <a:schemeClr val="tx1"/>
                </a:solidFill>
              </a:rPr>
              <a:t>, </a:t>
            </a:r>
            <a:r>
              <a:rPr lang="sk-SK" sz="3200" i="1" dirty="0" err="1" smtClean="0">
                <a:solidFill>
                  <a:schemeClr val="tx1"/>
                </a:solidFill>
              </a:rPr>
              <a:t>neoromantizmus</a:t>
            </a:r>
            <a:r>
              <a:rPr lang="sk-SK" sz="3200" i="1" dirty="0" smtClean="0">
                <a:solidFill>
                  <a:schemeClr val="tx1"/>
                </a:solidFill>
              </a:rPr>
              <a:t>.</a:t>
            </a:r>
            <a:br>
              <a:rPr lang="sk-SK" sz="3200" i="1" dirty="0" smtClean="0">
                <a:solidFill>
                  <a:schemeClr val="tx1"/>
                </a:solidFill>
              </a:rPr>
            </a:b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375805"/>
            <a:ext cx="8424936" cy="1180987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Prečo sa zaoberať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klímou školy?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80" y="0"/>
            <a:ext cx="4606319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officelovin.com/wp-content/uploads/2015/02/google-budapest-offic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5840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-media-cache-ak0.pinimg.com/736x/eb/e3/48/ebe34889daf00f57287534798511571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3011"/>
          <a:stretch/>
        </p:blipFill>
        <p:spPr bwMode="auto">
          <a:xfrm>
            <a:off x="-11334" y="404664"/>
            <a:ext cx="9144000" cy="60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rabbu.com/en/news-events/wp-content/uploads/2015/08/google-office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" y="332656"/>
            <a:ext cx="9144000" cy="60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dn.home-designing.com/wp-content/uploads/2013/01/google-office-interior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8101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572142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/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Osem základných faktorov,</a:t>
            </a:r>
            <a:r>
              <a:rPr lang="sk-SK" sz="4400" dirty="0" smtClean="0">
                <a:solidFill>
                  <a:schemeClr val="tx1"/>
                </a:solidFill>
              </a:rPr>
              <a:t/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ktoré ovplyvňujú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a spoluvytvárajú klímu školy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930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63603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1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Fyzické prostredie školy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(interiéry, exteriéry)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921228"/>
            <a:ext cx="8802361" cy="193677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smtClean="0">
                <a:solidFill>
                  <a:schemeClr val="tx1"/>
                </a:solidFill>
              </a:rPr>
              <a:t>Andrea </a:t>
            </a:r>
            <a:r>
              <a:rPr lang="sk-SK" sz="3600" i="1" dirty="0" err="1" smtClean="0">
                <a:solidFill>
                  <a:schemeClr val="tx1"/>
                </a:solidFill>
              </a:rPr>
              <a:t>Ambrovičová</a:t>
            </a:r>
            <a:r>
              <a:rPr lang="sk-SK" sz="3600" i="1" dirty="0" smtClean="0">
                <a:solidFill>
                  <a:schemeClr val="tx1"/>
                </a:solidFill>
              </a:rPr>
              <a:t>, Jana Matlovičová</a:t>
            </a:r>
            <a:br>
              <a:rPr lang="sk-SK" sz="3600" i="1" dirty="0" smtClean="0">
                <a:solidFill>
                  <a:schemeClr val="tx1"/>
                </a:solidFill>
              </a:rPr>
            </a:br>
            <a:r>
              <a:rPr lang="sk-SK" sz="3600" i="1" dirty="0" smtClean="0">
                <a:solidFill>
                  <a:schemeClr val="tx1"/>
                </a:solidFill>
              </a:rPr>
              <a:t>Vladimír Burjan (poobede)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95536" y="548679"/>
            <a:ext cx="4464497" cy="43725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i="1" dirty="0" smtClean="0">
                <a:solidFill>
                  <a:schemeClr val="tx1"/>
                </a:solidFill>
              </a:rPr>
              <a:t>„Prvými </a:t>
            </a:r>
            <a:r>
              <a:rPr lang="sk-SK" sz="4000" i="1" dirty="0" smtClean="0">
                <a:solidFill>
                  <a:schemeClr val="tx1"/>
                </a:solidFill>
              </a:rPr>
              <a:t>učiteľmi sú rodičia, </a:t>
            </a:r>
          </a:p>
          <a:p>
            <a:r>
              <a:rPr lang="sk-SK" sz="4000" i="1" dirty="0" smtClean="0">
                <a:solidFill>
                  <a:schemeClr val="tx1"/>
                </a:solidFill>
              </a:rPr>
              <a:t>druhými učiteľmi sú pedagógovia,</a:t>
            </a:r>
          </a:p>
          <a:p>
            <a:r>
              <a:rPr lang="sk-SK" sz="4000" i="1" dirty="0" smtClean="0">
                <a:solidFill>
                  <a:srgbClr val="FFFF00"/>
                </a:solidFill>
              </a:rPr>
              <a:t>tretím učiteľom</a:t>
            </a:r>
          </a:p>
          <a:p>
            <a:r>
              <a:rPr lang="sk-SK" sz="4000" i="1" dirty="0" smtClean="0">
                <a:solidFill>
                  <a:srgbClr val="FFFF00"/>
                </a:solidFill>
              </a:rPr>
              <a:t>je prostredie</a:t>
            </a:r>
            <a:r>
              <a:rPr lang="sk-SK" sz="4000" i="1" dirty="0" smtClean="0">
                <a:solidFill>
                  <a:srgbClr val="FFFF00"/>
                </a:solidFill>
              </a:rPr>
              <a:t>.“</a:t>
            </a:r>
            <a:endParaRPr lang="sk-SK" sz="2400" i="1" dirty="0" smtClean="0">
              <a:solidFill>
                <a:srgbClr val="FFFF00"/>
              </a:solidFill>
            </a:endParaRPr>
          </a:p>
        </p:txBody>
      </p:sp>
      <p:pic>
        <p:nvPicPr>
          <p:cNvPr id="19458" name="Picture 2" descr="http://ecx.images-amazon.com/images/I/816jBEy-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31" y="0"/>
            <a:ext cx="4155369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534511"/>
            <a:ext cx="8748464" cy="429309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Myšlienky Víta </a:t>
            </a:r>
            <a:r>
              <a:rPr lang="sk-SK" sz="3200" dirty="0" err="1" smtClean="0">
                <a:solidFill>
                  <a:schemeClr val="tx1"/>
                </a:solidFill>
              </a:rPr>
              <a:t>Hejného</a:t>
            </a:r>
            <a:r>
              <a:rPr lang="sk-SK" sz="3200" dirty="0" smtClean="0">
                <a:solidFill>
                  <a:schemeClr val="tx1"/>
                </a:solidFill>
              </a:rPr>
              <a:t> (zo 70-tych rokov)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V súčasnej diskusii o škole sa zdôrazňujú najmä „tvrdé“, ľahko merateľné premenné. „Mäkké“, ťažko uchopiteľné fenomény ostávajú nepovšimnuté.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Účastníci Ciest 2015 nám navrhovali témy</a:t>
            </a:r>
            <a:r>
              <a:rPr lang="sk-SK" sz="3200" dirty="0">
                <a:solidFill>
                  <a:schemeClr val="tx1"/>
                </a:solidFill>
              </a:rPr>
              <a:t>: </a:t>
            </a:r>
            <a:r>
              <a:rPr lang="sk-SK" sz="3200" i="1" dirty="0" smtClean="0">
                <a:solidFill>
                  <a:schemeClr val="tx1"/>
                </a:solidFill>
              </a:rPr>
              <a:t>motivácia</a:t>
            </a:r>
            <a:r>
              <a:rPr lang="sk-SK" sz="3200" i="1" dirty="0">
                <a:solidFill>
                  <a:schemeClr val="tx1"/>
                </a:solidFill>
              </a:rPr>
              <a:t>, </a:t>
            </a:r>
            <a:r>
              <a:rPr lang="sk-SK" sz="3200" i="1" dirty="0" smtClean="0">
                <a:solidFill>
                  <a:schemeClr val="tx1"/>
                </a:solidFill>
              </a:rPr>
              <a:t>komunikácia, svet detí...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610287"/>
            <a:ext cx="8424936" cy="792088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Tri dôvody, prečo sme zvolili túto tému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63603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2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Kultúra a identita organizácie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921228"/>
            <a:ext cx="8802361" cy="193677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smtClean="0">
                <a:solidFill>
                  <a:schemeClr val="tx1"/>
                </a:solidFill>
              </a:rPr>
              <a:t>Peter </a:t>
            </a:r>
            <a:r>
              <a:rPr lang="sk-SK" sz="3600" i="1" dirty="0" err="1" smtClean="0">
                <a:solidFill>
                  <a:schemeClr val="tx1"/>
                </a:solidFill>
              </a:rPr>
              <a:t>Obdržálek</a:t>
            </a:r>
            <a:r>
              <a:rPr lang="sk-SK" sz="3600" i="1" dirty="0" smtClean="0">
                <a:solidFill>
                  <a:schemeClr val="tx1"/>
                </a:solidFill>
              </a:rPr>
              <a:t>,</a:t>
            </a:r>
            <a:br>
              <a:rPr lang="sk-SK" sz="3600" i="1" dirty="0" smtClean="0">
                <a:solidFill>
                  <a:schemeClr val="tx1"/>
                </a:solidFill>
              </a:rPr>
            </a:br>
            <a:r>
              <a:rPr lang="sk-SK" sz="3600" i="1" dirty="0" smtClean="0">
                <a:solidFill>
                  <a:schemeClr val="tx1"/>
                </a:solidFill>
              </a:rPr>
              <a:t>Hana Košťálová, Peter </a:t>
            </a:r>
            <a:r>
              <a:rPr lang="sk-SK" sz="3600" i="1" dirty="0" err="1" smtClean="0">
                <a:solidFill>
                  <a:schemeClr val="tx1"/>
                </a:solidFill>
              </a:rPr>
              <a:t>Dráľ</a:t>
            </a:r>
            <a:r>
              <a:rPr lang="sk-SK" sz="3600" i="1" dirty="0" smtClean="0">
                <a:solidFill>
                  <a:schemeClr val="tx1"/>
                </a:solidFill>
              </a:rPr>
              <a:t> (poobede)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9532" y="764704"/>
            <a:ext cx="4320480" cy="379648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i="1" dirty="0" smtClean="0">
                <a:solidFill>
                  <a:schemeClr val="tx1"/>
                </a:solidFill>
              </a:rPr>
              <a:t>„Každý</a:t>
            </a:r>
            <a:r>
              <a:rPr lang="sk-SK" sz="4000" i="1" dirty="0">
                <a:solidFill>
                  <a:schemeClr val="tx1"/>
                </a:solidFill>
              </a:rPr>
              <a:t>, kto </a:t>
            </a:r>
            <a:r>
              <a:rPr lang="sk-SK" sz="4000" i="1" dirty="0" err="1" smtClean="0">
                <a:solidFill>
                  <a:schemeClr val="tx1"/>
                </a:solidFill>
              </a:rPr>
              <a:t>absol</a:t>
            </a:r>
            <a:r>
              <a:rPr lang="sk-SK" sz="4000" i="1" dirty="0" smtClean="0">
                <a:solidFill>
                  <a:schemeClr val="tx1"/>
                </a:solidFill>
              </a:rPr>
              <a:t>-</a:t>
            </a:r>
            <a:br>
              <a:rPr lang="sk-SK" sz="4000" i="1" dirty="0" smtClean="0">
                <a:solidFill>
                  <a:schemeClr val="tx1"/>
                </a:solidFill>
              </a:rPr>
            </a:br>
            <a:r>
              <a:rPr lang="sk-SK" sz="4000" i="1" dirty="0" err="1" smtClean="0">
                <a:solidFill>
                  <a:schemeClr val="tx1"/>
                </a:solidFill>
              </a:rPr>
              <a:t>voval</a:t>
            </a:r>
            <a:r>
              <a:rPr lang="sk-SK" sz="4000" i="1" dirty="0" smtClean="0">
                <a:solidFill>
                  <a:schemeClr val="tx1"/>
                </a:solidFill>
              </a:rPr>
              <a:t> anglickú</a:t>
            </a:r>
          </a:p>
          <a:p>
            <a:r>
              <a:rPr lang="sk-SK" sz="4000" i="1" dirty="0" smtClean="0">
                <a:solidFill>
                  <a:schemeClr val="tx1"/>
                </a:solidFill>
              </a:rPr>
              <a:t>štátnu školu,</a:t>
            </a:r>
          </a:p>
          <a:p>
            <a:r>
              <a:rPr lang="sk-SK" sz="4000" i="1" dirty="0" smtClean="0">
                <a:solidFill>
                  <a:schemeClr val="tx1"/>
                </a:solidFill>
              </a:rPr>
              <a:t>sa </a:t>
            </a:r>
            <a:r>
              <a:rPr lang="sk-SK" sz="4000" i="1" dirty="0">
                <a:solidFill>
                  <a:schemeClr val="tx1"/>
                </a:solidFill>
              </a:rPr>
              <a:t>bude vo väzení cítiť ako doma</a:t>
            </a:r>
            <a:r>
              <a:rPr lang="sk-SK" sz="4000" i="1" dirty="0" smtClean="0">
                <a:solidFill>
                  <a:schemeClr val="tx1"/>
                </a:solidFill>
              </a:rPr>
              <a:t>.“</a:t>
            </a:r>
            <a:endParaRPr lang="sk-SK" sz="4000" i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95936" y="4921227"/>
            <a:ext cx="4878433" cy="193677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err="1">
                <a:solidFill>
                  <a:schemeClr val="tx1"/>
                </a:solidFill>
              </a:rPr>
              <a:t>Evelyn</a:t>
            </a:r>
            <a:r>
              <a:rPr lang="sk-SK" sz="3600" i="1" dirty="0">
                <a:solidFill>
                  <a:schemeClr val="tx1"/>
                </a:solidFill>
              </a:rPr>
              <a:t> </a:t>
            </a:r>
            <a:r>
              <a:rPr lang="sk-SK" sz="3600" i="1" dirty="0" err="1">
                <a:solidFill>
                  <a:schemeClr val="tx1"/>
                </a:solidFill>
              </a:rPr>
              <a:t>Waugh</a:t>
            </a:r>
            <a:endParaRPr lang="sk-SK" sz="36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tatic.independent.co.uk/s3fs-public/thumbnails/image/2015/05/07/12/EvelynWaugh_rexfeatu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155"/>
          <a:stretch/>
        </p:blipFill>
        <p:spPr bwMode="auto">
          <a:xfrm>
            <a:off x="4988297" y="-1"/>
            <a:ext cx="4155703" cy="492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63603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3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Štýl riadenia,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komunikácia a vzťahy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medzi vedením školy a učiteľmi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60" y="4921228"/>
            <a:ext cx="6390601" cy="193677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smtClean="0">
                <a:solidFill>
                  <a:schemeClr val="tx1"/>
                </a:solidFill>
              </a:rPr>
              <a:t>Aleš Štesko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1520" y="764704"/>
            <a:ext cx="5093546" cy="415652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i="1" dirty="0" smtClean="0">
                <a:solidFill>
                  <a:schemeClr val="tx1"/>
                </a:solidFill>
              </a:rPr>
              <a:t>„Už </a:t>
            </a:r>
            <a:r>
              <a:rPr lang="sk-SK" sz="4000" i="1" dirty="0">
                <a:solidFill>
                  <a:schemeClr val="tx1"/>
                </a:solidFill>
              </a:rPr>
              <a:t>aj žiaci si </a:t>
            </a:r>
            <a:r>
              <a:rPr lang="sk-SK" sz="4000" i="1" dirty="0" err="1" smtClean="0">
                <a:solidFill>
                  <a:schemeClr val="tx1"/>
                </a:solidFill>
              </a:rPr>
              <a:t>uvedo</a:t>
            </a:r>
            <a:r>
              <a:rPr lang="sk-SK" sz="4000" i="1" dirty="0" smtClean="0">
                <a:solidFill>
                  <a:schemeClr val="tx1"/>
                </a:solidFill>
              </a:rPr>
              <a:t>- </a:t>
            </a:r>
            <a:r>
              <a:rPr lang="sk-SK" sz="4000" i="1" dirty="0" err="1" smtClean="0">
                <a:solidFill>
                  <a:schemeClr val="tx1"/>
                </a:solidFill>
              </a:rPr>
              <a:t>mujú</a:t>
            </a:r>
            <a:r>
              <a:rPr lang="sk-SK" sz="4000" i="1" dirty="0" smtClean="0">
                <a:solidFill>
                  <a:schemeClr val="tx1"/>
                </a:solidFill>
              </a:rPr>
              <a:t> to nevoľníctvo učiteľov, ktoré </a:t>
            </a:r>
            <a:r>
              <a:rPr lang="sk-SK" sz="4000" i="1" dirty="0" err="1" smtClean="0">
                <a:solidFill>
                  <a:schemeClr val="tx1"/>
                </a:solidFill>
              </a:rPr>
              <a:t>priro</a:t>
            </a:r>
            <a:r>
              <a:rPr lang="sk-SK" sz="4000" i="1" dirty="0" smtClean="0">
                <a:solidFill>
                  <a:schemeClr val="tx1"/>
                </a:solidFill>
              </a:rPr>
              <a:t>- </a:t>
            </a:r>
            <a:r>
              <a:rPr lang="sk-SK" sz="4000" i="1" dirty="0" err="1" smtClean="0">
                <a:solidFill>
                  <a:schemeClr val="tx1"/>
                </a:solidFill>
              </a:rPr>
              <a:t>dzene</a:t>
            </a:r>
            <a:r>
              <a:rPr lang="sk-SK" sz="4000" i="1" dirty="0" smtClean="0">
                <a:solidFill>
                  <a:schemeClr val="tx1"/>
                </a:solidFill>
              </a:rPr>
              <a:t> </a:t>
            </a:r>
            <a:r>
              <a:rPr lang="sk-SK" sz="4000" i="1" dirty="0">
                <a:solidFill>
                  <a:schemeClr val="tx1"/>
                </a:solidFill>
              </a:rPr>
              <a:t>vedie k </a:t>
            </a:r>
            <a:r>
              <a:rPr lang="sk-SK" sz="4000" i="1" dirty="0" smtClean="0">
                <a:solidFill>
                  <a:schemeClr val="tx1"/>
                </a:solidFill>
              </a:rPr>
              <a:t>nevoľ-</a:t>
            </a:r>
            <a:r>
              <a:rPr lang="sk-SK" sz="4000" i="1" dirty="0" err="1" smtClean="0">
                <a:solidFill>
                  <a:schemeClr val="tx1"/>
                </a:solidFill>
              </a:rPr>
              <a:t>níctvu</a:t>
            </a:r>
            <a:r>
              <a:rPr lang="sk-SK" sz="4000" i="1" dirty="0" smtClean="0">
                <a:solidFill>
                  <a:schemeClr val="tx1"/>
                </a:solidFill>
              </a:rPr>
              <a:t> žiakov.“</a:t>
            </a:r>
            <a:endParaRPr lang="sk-SK" sz="4000" i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95936" y="4921227"/>
            <a:ext cx="4878433" cy="193677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smtClean="0">
                <a:solidFill>
                  <a:schemeClr val="tx1"/>
                </a:solidFill>
              </a:rPr>
              <a:t>T. G. Masaryk</a:t>
            </a:r>
            <a:endParaRPr lang="sk-SK" sz="3600" i="1" dirty="0">
              <a:solidFill>
                <a:schemeClr val="tx1"/>
              </a:solidFill>
            </a:endParaRPr>
          </a:p>
        </p:txBody>
      </p:sp>
      <p:pic>
        <p:nvPicPr>
          <p:cNvPr id="2" name="Picture 2" descr="https://www.muni.cz/media/photo_src?photo=2750&amp;size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78" y="0"/>
            <a:ext cx="3690921" cy="492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63603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4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Situácia a vzťahy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vnútri pedagogického zboru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9490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5120" y="5589240"/>
            <a:ext cx="8818880" cy="90872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i="1" dirty="0" smtClean="0">
                <a:solidFill>
                  <a:schemeClr val="tx1"/>
                </a:solidFill>
              </a:rPr>
              <a:t>„</a:t>
            </a:r>
            <a:r>
              <a:rPr lang="sk-SK" sz="4000" i="1" dirty="0" smtClean="0">
                <a:solidFill>
                  <a:schemeClr val="tx1"/>
                </a:solidFill>
              </a:rPr>
              <a:t>Vzdelávanie </a:t>
            </a:r>
            <a:r>
              <a:rPr lang="sk-SK" sz="4000" i="1" dirty="0" smtClean="0">
                <a:solidFill>
                  <a:schemeClr val="tx1"/>
                </a:solidFill>
              </a:rPr>
              <a:t>je tímové </a:t>
            </a:r>
            <a:r>
              <a:rPr lang="sk-SK" sz="4000" i="1" dirty="0" smtClean="0">
                <a:solidFill>
                  <a:schemeClr val="tx1"/>
                </a:solidFill>
              </a:rPr>
              <a:t>úsilie.“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pnky.sk/wp-content/gallery/piestanci-na-primatorkach/osma-primatork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8603"/>
          <a:stretch/>
        </p:blipFill>
        <p:spPr bwMode="auto">
          <a:xfrm>
            <a:off x="3840" y="0"/>
            <a:ext cx="914016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63603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5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Vyučovacie štýly učiteľov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(určujú klímu na hodinách)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60" y="4921228"/>
            <a:ext cx="6390601" cy="193677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smtClean="0">
                <a:solidFill>
                  <a:schemeClr val="tx1"/>
                </a:solidFill>
              </a:rPr>
              <a:t>Ondřej Hausenblas</a:t>
            </a:r>
            <a:br>
              <a:rPr lang="sk-SK" sz="3600" i="1" dirty="0" smtClean="0">
                <a:solidFill>
                  <a:schemeClr val="tx1"/>
                </a:solidFill>
              </a:rPr>
            </a:br>
            <a:r>
              <a:rPr lang="sk-SK" sz="3600" i="1" dirty="0" smtClean="0">
                <a:solidFill>
                  <a:schemeClr val="tx1"/>
                </a:solidFill>
              </a:rPr>
              <a:t>Dávid Králik (poobede)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95536" y="752128"/>
            <a:ext cx="4464497" cy="415652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i="1" dirty="0" smtClean="0">
                <a:solidFill>
                  <a:schemeClr val="tx1"/>
                </a:solidFill>
              </a:rPr>
              <a:t>„Učiteľ </a:t>
            </a:r>
            <a:r>
              <a:rPr lang="sk-SK" sz="4000" i="1" dirty="0">
                <a:solidFill>
                  <a:schemeClr val="tx1"/>
                </a:solidFill>
              </a:rPr>
              <a:t>si musí sadnúť, aby jeho žiaci mohli vstať</a:t>
            </a:r>
            <a:r>
              <a:rPr lang="sk-SK" sz="4000" i="1" dirty="0" smtClean="0">
                <a:solidFill>
                  <a:schemeClr val="tx1"/>
                </a:solidFill>
              </a:rPr>
              <a:t>.“</a:t>
            </a:r>
            <a:endParaRPr lang="sk-SK" sz="4000" i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3928" y="4921228"/>
            <a:ext cx="4878433" cy="193677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smtClean="0">
                <a:solidFill>
                  <a:schemeClr val="tx1"/>
                </a:solidFill>
              </a:rPr>
              <a:t>Milan </a:t>
            </a:r>
            <a:r>
              <a:rPr lang="sk-SK" sz="3600" i="1" dirty="0" err="1" smtClean="0">
                <a:solidFill>
                  <a:schemeClr val="tx1"/>
                </a:solidFill>
              </a:rPr>
              <a:t>Hejný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h-mat.cz/sites/default/files/foto/tym/hejnym-predtabul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 bwMode="auto">
          <a:xfrm>
            <a:off x="5314950" y="-12576"/>
            <a:ext cx="3829050" cy="49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63603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6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Komunikácia a vzťahy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medzi učiteľmi a žiakmi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60" y="4921228"/>
            <a:ext cx="6390601" cy="193677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smtClean="0">
                <a:solidFill>
                  <a:schemeClr val="tx1"/>
                </a:solidFill>
              </a:rPr>
              <a:t>Štefan </a:t>
            </a:r>
            <a:r>
              <a:rPr lang="sk-SK" sz="3600" i="1" dirty="0" err="1" smtClean="0">
                <a:solidFill>
                  <a:schemeClr val="tx1"/>
                </a:solidFill>
              </a:rPr>
              <a:t>Machajdík</a:t>
            </a:r>
            <a:r>
              <a:rPr lang="sk-SK" sz="3600" i="1" dirty="0" smtClean="0">
                <a:solidFill>
                  <a:schemeClr val="tx1"/>
                </a:solidFill>
              </a:rPr>
              <a:t> (poobede)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5416" y="579200"/>
            <a:ext cx="4464497" cy="43725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i="1" dirty="0">
                <a:solidFill>
                  <a:schemeClr val="tx1"/>
                </a:solidFill>
              </a:rPr>
              <a:t>„Keďže ľudia sa učia </a:t>
            </a:r>
            <a:r>
              <a:rPr lang="sk-SK" sz="3200" i="1" dirty="0" smtClean="0">
                <a:solidFill>
                  <a:schemeClr val="tx1"/>
                </a:solidFill>
              </a:rPr>
              <a:t>najmä </a:t>
            </a:r>
            <a:r>
              <a:rPr lang="sk-SK" sz="3200" i="1" dirty="0">
                <a:solidFill>
                  <a:schemeClr val="tx1"/>
                </a:solidFill>
              </a:rPr>
              <a:t>od </a:t>
            </a:r>
            <a:r>
              <a:rPr lang="sk-SK" sz="3200" i="1" dirty="0" smtClean="0">
                <a:solidFill>
                  <a:schemeClr val="tx1"/>
                </a:solidFill>
              </a:rPr>
              <a:t>ľudí</a:t>
            </a:r>
            <a:r>
              <a:rPr lang="sk-SK" sz="3200" i="1" dirty="0">
                <a:solidFill>
                  <a:schemeClr val="tx1"/>
                </a:solidFill>
              </a:rPr>
              <a:t>, ktorých majú radi, </a:t>
            </a:r>
            <a:r>
              <a:rPr lang="sk-SK" sz="3200" i="1" dirty="0" smtClean="0">
                <a:solidFill>
                  <a:schemeClr val="tx1"/>
                </a:solidFill>
              </a:rPr>
              <a:t>vzdelávanie je predovšetkým</a:t>
            </a:r>
            <a:br>
              <a:rPr lang="sk-SK" sz="3200" i="1" dirty="0" smtClean="0">
                <a:solidFill>
                  <a:schemeClr val="tx1"/>
                </a:solidFill>
              </a:rPr>
            </a:br>
            <a:r>
              <a:rPr lang="sk-SK" sz="3200" i="1" dirty="0" smtClean="0">
                <a:solidFill>
                  <a:schemeClr val="tx1"/>
                </a:solidFill>
              </a:rPr>
              <a:t>o vzťahu medzi</a:t>
            </a:r>
            <a:br>
              <a:rPr lang="sk-SK" sz="3200" i="1" dirty="0" smtClean="0">
                <a:solidFill>
                  <a:schemeClr val="tx1"/>
                </a:solidFill>
              </a:rPr>
            </a:br>
            <a:r>
              <a:rPr lang="sk-SK" sz="3200" i="1" dirty="0" smtClean="0">
                <a:solidFill>
                  <a:schemeClr val="tx1"/>
                </a:solidFill>
              </a:rPr>
              <a:t>učiteľom a žiakom.“</a:t>
            </a:r>
            <a:endParaRPr lang="sk-SK" sz="1800" i="1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11760" y="4921228"/>
            <a:ext cx="6390601" cy="193677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smtClean="0">
                <a:solidFill>
                  <a:schemeClr val="tx1"/>
                </a:solidFill>
              </a:rPr>
              <a:t>David </a:t>
            </a:r>
            <a:r>
              <a:rPr lang="sk-SK" sz="3600" i="1" dirty="0" err="1" smtClean="0">
                <a:solidFill>
                  <a:schemeClr val="tx1"/>
                </a:solidFill>
              </a:rPr>
              <a:t>Brooks</a:t>
            </a:r>
            <a:r>
              <a:rPr lang="sk-SK" sz="3600" i="1" dirty="0" smtClean="0">
                <a:solidFill>
                  <a:schemeClr val="tx1"/>
                </a:solidFill>
              </a:rPr>
              <a:t/>
            </a:r>
            <a:br>
              <a:rPr lang="sk-SK" sz="3600" i="1" dirty="0" smtClean="0">
                <a:solidFill>
                  <a:schemeClr val="tx1"/>
                </a:solidFill>
              </a:rPr>
            </a:br>
            <a:r>
              <a:rPr lang="sk-SK" sz="3600" i="1" dirty="0" smtClean="0">
                <a:solidFill>
                  <a:schemeClr val="tx1"/>
                </a:solidFill>
              </a:rPr>
              <a:t>autor knihy </a:t>
            </a:r>
            <a:r>
              <a:rPr lang="sk-SK" sz="3600" i="1" dirty="0" err="1" smtClean="0">
                <a:solidFill>
                  <a:schemeClr val="tx1"/>
                </a:solidFill>
              </a:rPr>
              <a:t>The</a:t>
            </a:r>
            <a:r>
              <a:rPr lang="sk-SK" sz="3600" i="1" dirty="0" smtClean="0">
                <a:solidFill>
                  <a:schemeClr val="tx1"/>
                </a:solidFill>
              </a:rPr>
              <a:t> </a:t>
            </a:r>
            <a:r>
              <a:rPr lang="sk-SK" sz="3600" i="1" dirty="0" err="1" smtClean="0">
                <a:solidFill>
                  <a:schemeClr val="tx1"/>
                </a:solidFill>
              </a:rPr>
              <a:t>Social</a:t>
            </a:r>
            <a:r>
              <a:rPr lang="sk-SK" sz="3600" i="1" dirty="0" smtClean="0">
                <a:solidFill>
                  <a:schemeClr val="tx1"/>
                </a:solidFill>
              </a:rPr>
              <a:t> </a:t>
            </a:r>
            <a:r>
              <a:rPr lang="sk-SK" sz="3600" i="1" dirty="0" err="1" smtClean="0">
                <a:solidFill>
                  <a:schemeClr val="tx1"/>
                </a:solidFill>
              </a:rPr>
              <a:t>Animal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jewishjournal.com/images/featured/AllieKrause_DavidBrooks-12-590x4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2" r="11458"/>
          <a:stretch/>
        </p:blipFill>
        <p:spPr bwMode="auto">
          <a:xfrm>
            <a:off x="5111552" y="0"/>
            <a:ext cx="4032448" cy="49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tfca.com/discus/messages/179374/2140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/>
          <a:stretch/>
        </p:blipFill>
        <p:spPr bwMode="auto">
          <a:xfrm>
            <a:off x="0" y="-13692"/>
            <a:ext cx="464615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4.businessinsider.com/image/525304d669bedddc7a46cc04-1200-/1913-ford-highland-park-plant-engine-install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48" y="3241383"/>
            <a:ext cx="4691754" cy="36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580112" y="1052736"/>
            <a:ext cx="3707904" cy="158417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smtClean="0">
                <a:latin typeface="+mj-lt"/>
              </a:rPr>
              <a:t>Henry Ford</a:t>
            </a:r>
            <a:br>
              <a:rPr lang="sk-SK" sz="2800" b="1" dirty="0" smtClean="0">
                <a:latin typeface="+mj-lt"/>
              </a:rPr>
            </a:br>
            <a:r>
              <a:rPr lang="sk-SK" sz="2800" b="1" dirty="0" smtClean="0">
                <a:latin typeface="+mj-lt"/>
              </a:rPr>
              <a:t>(1863 – 1947)</a:t>
            </a:r>
            <a:endParaRPr lang="sk-SK" sz="2800" b="1" dirty="0"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5536" y="4797152"/>
            <a:ext cx="4625241" cy="10455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err="1" smtClean="0">
                <a:latin typeface="+mj-lt"/>
              </a:rPr>
              <a:t>Frederick</a:t>
            </a:r>
            <a:r>
              <a:rPr lang="sk-SK" sz="2800" b="1" dirty="0" smtClean="0">
                <a:latin typeface="+mj-lt"/>
              </a:rPr>
              <a:t> W. </a:t>
            </a:r>
            <a:r>
              <a:rPr lang="sk-SK" sz="2800" b="1" dirty="0" err="1" smtClean="0">
                <a:latin typeface="+mj-lt"/>
              </a:rPr>
              <a:t>Taylor</a:t>
            </a:r>
            <a:r>
              <a:rPr lang="sk-SK" sz="2800" b="1" dirty="0" smtClean="0">
                <a:latin typeface="+mj-lt"/>
              </a:rPr>
              <a:t/>
            </a:r>
            <a:br>
              <a:rPr lang="sk-SK" sz="2800" b="1" dirty="0" smtClean="0">
                <a:latin typeface="+mj-lt"/>
              </a:rPr>
            </a:br>
            <a:r>
              <a:rPr lang="sk-SK" sz="2800" b="1" dirty="0" smtClean="0">
                <a:latin typeface="+mj-lt"/>
              </a:rPr>
              <a:t>(1856 – 1915)</a:t>
            </a:r>
            <a:endParaRPr lang="sk-SK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14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63603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7</a:t>
            </a:r>
            <a:r>
              <a:rPr lang="sk-SK" sz="4400" dirty="0">
                <a:solidFill>
                  <a:schemeClr val="tx1"/>
                </a:solidFill>
              </a:rPr>
              <a:t/>
            </a:r>
            <a:br>
              <a:rPr lang="sk-SK" sz="4400" dirty="0">
                <a:solidFill>
                  <a:schemeClr val="tx1"/>
                </a:solidFill>
              </a:rPr>
            </a:br>
            <a:r>
              <a:rPr lang="sk-SK" sz="4400" dirty="0">
                <a:solidFill>
                  <a:schemeClr val="tx1"/>
                </a:solidFill>
              </a:rPr>
              <a:t>Situácia </a:t>
            </a:r>
            <a:r>
              <a:rPr lang="sk-SK" sz="4400" dirty="0" smtClean="0">
                <a:solidFill>
                  <a:schemeClr val="tx1"/>
                </a:solidFill>
              </a:rPr>
              <a:t>a vzťahy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vnútri </a:t>
            </a:r>
            <a:r>
              <a:rPr lang="sk-SK" sz="4400" dirty="0">
                <a:solidFill>
                  <a:schemeClr val="tx1"/>
                </a:solidFill>
              </a:rPr>
              <a:t>kolektívu žiakov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5241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1520" y="384436"/>
            <a:ext cx="4680520" cy="415652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i="1" dirty="0" smtClean="0">
                <a:solidFill>
                  <a:schemeClr val="tx1"/>
                </a:solidFill>
              </a:rPr>
              <a:t>„Pri </a:t>
            </a:r>
            <a:r>
              <a:rPr lang="sk-SK" sz="4000" i="1" dirty="0">
                <a:solidFill>
                  <a:schemeClr val="tx1"/>
                </a:solidFill>
              </a:rPr>
              <a:t>vstupe do školy </a:t>
            </a:r>
            <a:r>
              <a:rPr lang="sk-SK" sz="4000" i="1" dirty="0" smtClean="0">
                <a:solidFill>
                  <a:schemeClr val="tx1"/>
                </a:solidFill>
              </a:rPr>
              <a:t>nás prehliadali, či nemáme pri sebe </a:t>
            </a:r>
            <a:r>
              <a:rPr lang="sk-SK" sz="4000" i="1" dirty="0">
                <a:solidFill>
                  <a:schemeClr val="tx1"/>
                </a:solidFill>
              </a:rPr>
              <a:t>zbrane a </a:t>
            </a:r>
            <a:r>
              <a:rPr lang="sk-SK" sz="4000" i="1" dirty="0" smtClean="0">
                <a:solidFill>
                  <a:schemeClr val="tx1"/>
                </a:solidFill>
              </a:rPr>
              <a:t>nože.</a:t>
            </a:r>
            <a:br>
              <a:rPr lang="sk-SK" sz="4000" i="1" dirty="0" smtClean="0">
                <a:solidFill>
                  <a:schemeClr val="tx1"/>
                </a:solidFill>
              </a:rPr>
            </a:br>
            <a:r>
              <a:rPr lang="sk-SK" sz="4000" i="1" dirty="0" smtClean="0">
                <a:solidFill>
                  <a:schemeClr val="tx1"/>
                </a:solidFill>
              </a:rPr>
              <a:t>Ak </a:t>
            </a:r>
            <a:r>
              <a:rPr lang="sk-SK" sz="4000" i="1" dirty="0">
                <a:solidFill>
                  <a:schemeClr val="tx1"/>
                </a:solidFill>
              </a:rPr>
              <a:t>sme </a:t>
            </a:r>
            <a:r>
              <a:rPr lang="sk-SK" sz="4000" i="1" dirty="0" smtClean="0">
                <a:solidFill>
                  <a:schemeClr val="tx1"/>
                </a:solidFill>
              </a:rPr>
              <a:t>žiadne </a:t>
            </a:r>
            <a:r>
              <a:rPr lang="sk-SK" sz="4000" i="1" dirty="0" err="1" smtClean="0">
                <a:solidFill>
                  <a:schemeClr val="tx1"/>
                </a:solidFill>
              </a:rPr>
              <a:t>ne</a:t>
            </a:r>
            <a:r>
              <a:rPr lang="sk-SK" sz="4000" i="1" dirty="0" smtClean="0">
                <a:solidFill>
                  <a:schemeClr val="tx1"/>
                </a:solidFill>
              </a:rPr>
              <a:t>- mali</a:t>
            </a:r>
            <a:r>
              <a:rPr lang="sk-SK" sz="4000" i="1" dirty="0">
                <a:solidFill>
                  <a:schemeClr val="tx1"/>
                </a:solidFill>
              </a:rPr>
              <a:t>, </a:t>
            </a:r>
            <a:r>
              <a:rPr lang="sk-SK" sz="4000" i="1" dirty="0" smtClean="0">
                <a:solidFill>
                  <a:schemeClr val="tx1"/>
                </a:solidFill>
              </a:rPr>
              <a:t>nejaké nám dali.“</a:t>
            </a:r>
            <a:endParaRPr lang="sk-SK" sz="4000" i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3928" y="4921228"/>
            <a:ext cx="4878433" cy="193677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err="1" smtClean="0">
                <a:solidFill>
                  <a:schemeClr val="tx1"/>
                </a:solidFill>
              </a:rPr>
              <a:t>Emo</a:t>
            </a:r>
            <a:r>
              <a:rPr lang="sk-SK" sz="3600" i="1" dirty="0" smtClean="0">
                <a:solidFill>
                  <a:schemeClr val="tx1"/>
                </a:solidFill>
              </a:rPr>
              <a:t> Philips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  <p:pic>
        <p:nvPicPr>
          <p:cNvPr id="2" name="Picture 2" descr="http://www.peoples.ru/art/cinema/actor/emo_philips/philips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r="30956"/>
          <a:stretch/>
        </p:blipFill>
        <p:spPr bwMode="auto">
          <a:xfrm>
            <a:off x="5436096" y="-9128"/>
            <a:ext cx="3707904" cy="493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363603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8</a:t>
            </a:r>
            <a:r>
              <a:rPr lang="sk-SK" sz="4400" dirty="0">
                <a:solidFill>
                  <a:schemeClr val="tx1"/>
                </a:solidFill>
              </a:rPr>
              <a:t/>
            </a:r>
            <a:br>
              <a:rPr lang="sk-SK" sz="4400" dirty="0">
                <a:solidFill>
                  <a:schemeClr val="tx1"/>
                </a:solidFill>
              </a:rPr>
            </a:br>
            <a:r>
              <a:rPr lang="sk-SK" sz="4400" dirty="0">
                <a:solidFill>
                  <a:schemeClr val="tx1"/>
                </a:solidFill>
              </a:rPr>
              <a:t>Komunikácia a </a:t>
            </a:r>
            <a:r>
              <a:rPr lang="sk-SK" sz="4400" dirty="0" smtClean="0">
                <a:solidFill>
                  <a:schemeClr val="tx1"/>
                </a:solidFill>
              </a:rPr>
              <a:t>vzťahy</a:t>
            </a:r>
            <a:br>
              <a:rPr lang="sk-SK" sz="4400" dirty="0" smtClean="0">
                <a:solidFill>
                  <a:schemeClr val="tx1"/>
                </a:solidFill>
              </a:rPr>
            </a:br>
            <a:r>
              <a:rPr lang="sk-SK" sz="4400" dirty="0" smtClean="0">
                <a:solidFill>
                  <a:schemeClr val="tx1"/>
                </a:solidFill>
              </a:rPr>
              <a:t>medzi školou a </a:t>
            </a:r>
            <a:r>
              <a:rPr lang="sk-SK" sz="4400" dirty="0">
                <a:solidFill>
                  <a:schemeClr val="tx1"/>
                </a:solidFill>
              </a:rPr>
              <a:t>rodičmi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11760" y="4921228"/>
            <a:ext cx="6390601" cy="193677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k-SK" sz="3600" i="1" dirty="0" smtClean="0">
                <a:solidFill>
                  <a:schemeClr val="tx1"/>
                </a:solidFill>
              </a:rPr>
              <a:t>Peter </a:t>
            </a:r>
            <a:r>
              <a:rPr lang="sk-SK" sz="3600" i="1" dirty="0" err="1" smtClean="0">
                <a:solidFill>
                  <a:schemeClr val="tx1"/>
                </a:solidFill>
              </a:rPr>
              <a:t>Dráľ</a:t>
            </a:r>
            <a:r>
              <a:rPr lang="sk-SK" sz="3600" i="1" dirty="0" smtClean="0">
                <a:solidFill>
                  <a:schemeClr val="tx1"/>
                </a:solidFill>
              </a:rPr>
              <a:t>, </a:t>
            </a:r>
            <a:br>
              <a:rPr lang="sk-SK" sz="3600" i="1" dirty="0" smtClean="0">
                <a:solidFill>
                  <a:schemeClr val="tx1"/>
                </a:solidFill>
              </a:rPr>
            </a:br>
            <a:r>
              <a:rPr lang="sk-SK" sz="3600" i="1" dirty="0" smtClean="0">
                <a:solidFill>
                  <a:schemeClr val="tx1"/>
                </a:solidFill>
              </a:rPr>
              <a:t>Jana </a:t>
            </a:r>
            <a:r>
              <a:rPr lang="sk-SK" sz="3600" i="1" dirty="0" err="1" smtClean="0">
                <a:solidFill>
                  <a:schemeClr val="tx1"/>
                </a:solidFill>
              </a:rPr>
              <a:t>Kušíková</a:t>
            </a:r>
            <a:r>
              <a:rPr lang="sk-SK" sz="3600" i="1" dirty="0" smtClean="0">
                <a:solidFill>
                  <a:schemeClr val="tx1"/>
                </a:solidFill>
              </a:rPr>
              <a:t> (poobede)</a:t>
            </a:r>
            <a:br>
              <a:rPr lang="sk-SK" sz="3600" i="1" dirty="0" smtClean="0">
                <a:solidFill>
                  <a:schemeClr val="tx1"/>
                </a:solidFill>
              </a:rPr>
            </a:br>
            <a:endParaRPr lang="sk-SK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1520" y="620688"/>
            <a:ext cx="8676457" cy="430054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i="1" dirty="0" smtClean="0">
                <a:solidFill>
                  <a:srgbClr val="FFFF00"/>
                </a:solidFill>
              </a:rPr>
              <a:t>Učiteľka píše rodičom:</a:t>
            </a:r>
          </a:p>
          <a:p>
            <a:r>
              <a:rPr lang="sk-SK" sz="4000" i="1" dirty="0" smtClean="0">
                <a:solidFill>
                  <a:schemeClr val="tx1"/>
                </a:solidFill>
              </a:rPr>
              <a:t>„Váš </a:t>
            </a:r>
            <a:r>
              <a:rPr lang="sk-SK" sz="4000" i="1" dirty="0">
                <a:solidFill>
                  <a:schemeClr val="tx1"/>
                </a:solidFill>
              </a:rPr>
              <a:t>syn v </a:t>
            </a:r>
            <a:r>
              <a:rPr lang="sk-SK" sz="4000" i="1" dirty="0" smtClean="0">
                <a:solidFill>
                  <a:schemeClr val="tx1"/>
                </a:solidFill>
              </a:rPr>
              <a:t>škole vyrušuje!“</a:t>
            </a:r>
          </a:p>
          <a:p>
            <a:endParaRPr lang="sk-SK" sz="4000" i="1" dirty="0" smtClean="0">
              <a:solidFill>
                <a:schemeClr val="tx1"/>
              </a:solidFill>
            </a:endParaRPr>
          </a:p>
          <a:p>
            <a:r>
              <a:rPr lang="sk-SK" sz="4000" i="1" dirty="0" smtClean="0">
                <a:solidFill>
                  <a:srgbClr val="FFFF00"/>
                </a:solidFill>
              </a:rPr>
              <a:t>Rodičia odpovedajú učiteľke</a:t>
            </a:r>
            <a:r>
              <a:rPr lang="sk-SK" sz="4000" i="1" dirty="0">
                <a:solidFill>
                  <a:srgbClr val="FFFF00"/>
                </a:solidFill>
              </a:rPr>
              <a:t>: </a:t>
            </a:r>
            <a:endParaRPr lang="sk-SK" sz="4000" i="1" dirty="0" smtClean="0">
              <a:solidFill>
                <a:srgbClr val="FFFF00"/>
              </a:solidFill>
            </a:endParaRPr>
          </a:p>
          <a:p>
            <a:r>
              <a:rPr lang="sk-SK" sz="4000" i="1" dirty="0" smtClean="0">
                <a:solidFill>
                  <a:schemeClr val="tx1"/>
                </a:solidFill>
              </a:rPr>
              <a:t>„Váš </a:t>
            </a:r>
            <a:r>
              <a:rPr lang="sk-SK" sz="4000" i="1" dirty="0">
                <a:solidFill>
                  <a:schemeClr val="tx1"/>
                </a:solidFill>
              </a:rPr>
              <a:t>žiak doma odmieta jesť špenát</a:t>
            </a:r>
            <a:r>
              <a:rPr lang="sk-SK" sz="4000" i="1" dirty="0" smtClean="0">
                <a:solidFill>
                  <a:schemeClr val="tx1"/>
                </a:solidFill>
              </a:rPr>
              <a:t>!“</a:t>
            </a:r>
          </a:p>
        </p:txBody>
      </p:sp>
    </p:spTree>
    <p:extLst>
      <p:ext uri="{BB962C8B-B14F-4D97-AF65-F5344CB8AC3E}">
        <p14:creationId xmlns:p14="http://schemas.microsoft.com/office/powerpoint/2010/main" val="32676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files.upss.cz/system_preview_detail_200000606-8df6a8feb1/Publikace%20Graemanov%C3%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41" y="2623142"/>
            <a:ext cx="2758849" cy="401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martinus.sk/data/tovar/_l/29/l2985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80" y="2708920"/>
            <a:ext cx="2786716" cy="398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:\Pages from tridni-klima-a-skolni-klima-auto_preview.pdf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629647" cy="39328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792088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Dobrá správa: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Záujem o klímu školy narastá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060848"/>
            <a:ext cx="7526337" cy="235934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Ďakujem za pozornosť.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1800" y="5724270"/>
            <a:ext cx="6188211" cy="105273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b="1" kern="1200" cap="none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Burjan@casopisdobraskola.sk</a:t>
            </a:r>
            <a:endParaRPr lang="sk-SK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780927"/>
            <a:ext cx="8748464" cy="404667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Snaha o zvýšenie </a:t>
            </a:r>
            <a:r>
              <a:rPr lang="sk-SK" sz="3200" dirty="0">
                <a:solidFill>
                  <a:schemeClr val="tx1"/>
                </a:solidFill>
              </a:rPr>
              <a:t>efektívnosti </a:t>
            </a:r>
            <a:r>
              <a:rPr lang="sk-SK" sz="3200" dirty="0" smtClean="0">
                <a:solidFill>
                  <a:schemeClr val="tx1"/>
                </a:solidFill>
              </a:rPr>
              <a:t>práce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err="1" smtClean="0">
                <a:solidFill>
                  <a:schemeClr val="tx1"/>
                </a:solidFill>
              </a:rPr>
              <a:t>Rozfázovanie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>
                <a:solidFill>
                  <a:schemeClr val="tx1"/>
                </a:solidFill>
              </a:rPr>
              <a:t>(atomizácia) procesov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„Vedecká“ analýza všetkých činností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Stanovenie záväzných postupov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Žiadne ohľady na zamestnancov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375805"/>
            <a:ext cx="8424936" cy="1180987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Základné princípy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err="1" smtClean="0">
                <a:solidFill>
                  <a:schemeClr val="tx1"/>
                </a:solidFill>
              </a:rPr>
              <a:t>taylorizmu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ford.ie/cs/BlobServer?blobtable=MungoBlobs&amp;blobcol=urldata&amp;blobwhere=1214323086855&amp;blobkey=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25" y="0"/>
            <a:ext cx="3901375" cy="21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0049" y="3185592"/>
            <a:ext cx="8748464" cy="40324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Monotónna, </a:t>
            </a:r>
            <a:r>
              <a:rPr lang="sk-SK" sz="3200" dirty="0" err="1" smtClean="0">
                <a:solidFill>
                  <a:schemeClr val="tx1"/>
                </a:solidFill>
              </a:rPr>
              <a:t>repetitívna</a:t>
            </a:r>
            <a:r>
              <a:rPr lang="sk-SK" sz="3200" dirty="0" smtClean="0">
                <a:solidFill>
                  <a:schemeClr val="tx1"/>
                </a:solidFill>
              </a:rPr>
              <a:t>, ubíjajúca práca</a:t>
            </a:r>
            <a:endParaRPr lang="sk-SK" sz="3200" dirty="0">
              <a:solidFill>
                <a:schemeClr val="tx1"/>
              </a:solidFill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tx1"/>
                </a:solidFill>
              </a:rPr>
              <a:t>Nepríjemné pocity (únava, nuda, </a:t>
            </a:r>
            <a:r>
              <a:rPr lang="sk-SK" sz="3200" dirty="0" err="1">
                <a:solidFill>
                  <a:schemeClr val="tx1"/>
                </a:solidFill>
              </a:rPr>
              <a:t>nemož-nosť</a:t>
            </a:r>
            <a:r>
              <a:rPr lang="sk-SK" sz="3200" dirty="0">
                <a:solidFill>
                  <a:schemeClr val="tx1"/>
                </a:solidFill>
              </a:rPr>
              <a:t> realizovať sa, </a:t>
            </a:r>
            <a:r>
              <a:rPr lang="sk-SK" sz="3200" dirty="0" err="1">
                <a:solidFill>
                  <a:schemeClr val="tx1"/>
                </a:solidFill>
              </a:rPr>
              <a:t>vyhoretosť</a:t>
            </a:r>
            <a:r>
              <a:rPr lang="sk-SK" sz="3200" dirty="0">
                <a:solidFill>
                  <a:schemeClr val="tx1"/>
                </a:solidFill>
              </a:rPr>
              <a:t>...)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Nemožnosť rozhodovať o vlastnej činnosti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Strata pocitu zmysluplnosti práce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0049" y="404664"/>
            <a:ext cx="8424936" cy="1180987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Dôsledky </a:t>
            </a:r>
            <a:r>
              <a:rPr lang="sk-SK" sz="3600" dirty="0" err="1" smtClean="0">
                <a:solidFill>
                  <a:schemeClr val="tx1"/>
                </a:solidFill>
              </a:rPr>
              <a:t>taylorizmu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pre zamestnancov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3167245"/>
            <a:ext cx="8892480" cy="365825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Snaha o zvýšenie efektívnosti vzdelávania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err="1" smtClean="0">
                <a:solidFill>
                  <a:schemeClr val="tx1"/>
                </a:solidFill>
              </a:rPr>
              <a:t>Rozfázovanie</a:t>
            </a:r>
            <a:r>
              <a:rPr lang="sk-SK" sz="3200" dirty="0" smtClean="0">
                <a:solidFill>
                  <a:schemeClr val="tx1"/>
                </a:solidFill>
              </a:rPr>
              <a:t>, atomizácia (predmety)</a:t>
            </a:r>
            <a:endParaRPr lang="sk-SK" sz="3200" dirty="0">
              <a:solidFill>
                <a:schemeClr val="tx1"/>
              </a:solidFill>
            </a:endParaRP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„Vedecká“ analýza všetkých činností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Stanovenie záväzných postupov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Žiadne ohľady na žiakov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375805"/>
            <a:ext cx="8424936" cy="1180987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Základné princípy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masového vzdelávania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http://dailygenius.com/wp-content/uploads/2015/03/raked-classroom19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1061"/>
          <a:stretch/>
        </p:blipFill>
        <p:spPr bwMode="auto">
          <a:xfrm>
            <a:off x="5292080" y="-10512"/>
            <a:ext cx="3851920" cy="27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0049" y="3185592"/>
            <a:ext cx="8748464" cy="40324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Monotónne, nudné, ubíjajúce štúdium</a:t>
            </a:r>
            <a:endParaRPr lang="sk-SK" sz="3200" dirty="0">
              <a:solidFill>
                <a:schemeClr val="tx1"/>
              </a:solidFill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tx1"/>
                </a:solidFill>
              </a:rPr>
              <a:t>Nepríjemné pocity (únava, nuda, strach, nemožnosť realizovať sa) 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Nemožnosť rozhodovať o vlastnom učení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Strata pocitu zmysluplnosti vzdelávania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0049" y="404664"/>
            <a:ext cx="8424936" cy="1180987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Dôsledky </a:t>
            </a:r>
            <a:r>
              <a:rPr lang="sk-SK" sz="3600" dirty="0" err="1" smtClean="0">
                <a:solidFill>
                  <a:schemeClr val="tx1"/>
                </a:solidFill>
              </a:rPr>
              <a:t>taylorizmu</a:t>
            </a:r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pre žiakov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http://dailygenius.com/wp-content/uploads/2015/03/raked-classroom19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1061"/>
          <a:stretch/>
        </p:blipFill>
        <p:spPr bwMode="auto">
          <a:xfrm>
            <a:off x="5292080" y="-10512"/>
            <a:ext cx="3851920" cy="27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9999"/>
      </a:accent1>
      <a:accent2>
        <a:srgbClr val="00CCCC"/>
      </a:accent2>
      <a:accent3>
        <a:srgbClr val="FFC000"/>
      </a:accent3>
      <a:accent4>
        <a:srgbClr val="FFC000"/>
      </a:accent4>
      <a:accent5>
        <a:srgbClr val="FFFF00"/>
      </a:accent5>
      <a:accent6>
        <a:srgbClr val="FFFF00"/>
      </a:accent6>
      <a:hlink>
        <a:srgbClr val="8F8F8F"/>
      </a:hlink>
      <a:folHlink>
        <a:srgbClr val="A5A5A5"/>
      </a:folHlink>
    </a:clrScheme>
    <a:fontScheme name="Moje prezentačné fonty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2772</TotalTime>
  <Words>377</Words>
  <Application>Microsoft Office PowerPoint</Application>
  <PresentationFormat>On-screen Show (4:3)</PresentationFormat>
  <Paragraphs>102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</vt:lpstr>
      <vt:lpstr>Trebuchet MS</vt:lpstr>
      <vt:lpstr>Wingdings 2</vt:lpstr>
      <vt:lpstr>Quotable</vt:lpstr>
      <vt:lpstr>PowerPoint Presentation</vt:lpstr>
      <vt:lpstr>Tri dôvody, prečo sme zvolili túto tému</vt:lpstr>
      <vt:lpstr>PowerPoint Presentation</vt:lpstr>
      <vt:lpstr>Základné princípy taylorizmu</vt:lpstr>
      <vt:lpstr>Dôsledky taylorizmu pre zamestnancov</vt:lpstr>
      <vt:lpstr>Základné princípy masového vzdelávania</vt:lpstr>
      <vt:lpstr>PowerPoint Presentation</vt:lpstr>
      <vt:lpstr>PowerPoint Presentation</vt:lpstr>
      <vt:lpstr>Dôsledky taylorizmu pre žiakov</vt:lpstr>
      <vt:lpstr>PowerPoint Presentation</vt:lpstr>
      <vt:lpstr>PowerPoint Presentation</vt:lpstr>
      <vt:lpstr>Prečo sa zaoberať klímou školy?</vt:lpstr>
      <vt:lpstr>PowerPoint Presentation</vt:lpstr>
      <vt:lpstr>PowerPoint Presentation</vt:lpstr>
      <vt:lpstr>PowerPoint Presentation</vt:lpstr>
      <vt:lpstr>PowerPoint Presentation</vt:lpstr>
      <vt:lpstr> Osem základných faktorov, ktoré ovplyvňujú a spoluvytvárajú klímu školy</vt:lpstr>
      <vt:lpstr>1 Fyzické prostredie školy (interiéry, exteriéry)</vt:lpstr>
      <vt:lpstr>PowerPoint Presentation</vt:lpstr>
      <vt:lpstr>2 Kultúra a identita organizácie</vt:lpstr>
      <vt:lpstr>PowerPoint Presentation</vt:lpstr>
      <vt:lpstr>3 Štýl riadenia, komunikácia a vzťahy medzi vedením školy a učiteľmi</vt:lpstr>
      <vt:lpstr>PowerPoint Presentation</vt:lpstr>
      <vt:lpstr>4 Situácia a vzťahy vnútri pedagogického zboru</vt:lpstr>
      <vt:lpstr>PowerPoint Presentation</vt:lpstr>
      <vt:lpstr>5 Vyučovacie štýly učiteľov (určujú klímu na hodinách)</vt:lpstr>
      <vt:lpstr>PowerPoint Presentation</vt:lpstr>
      <vt:lpstr>6 Komunikácia a vzťahy medzi učiteľmi a žiakmi</vt:lpstr>
      <vt:lpstr>PowerPoint Presentation</vt:lpstr>
      <vt:lpstr>7 Situácia a vzťahy vnútri kolektívu žiakov</vt:lpstr>
      <vt:lpstr>PowerPoint Presentation</vt:lpstr>
      <vt:lpstr>8 Komunikácia a vzťahy medzi školou a rodičmi</vt:lpstr>
      <vt:lpstr>PowerPoint Presentation</vt:lpstr>
      <vt:lpstr>Dobrá správa: Záujem o klímu školy narastá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1976</cp:revision>
  <cp:lastPrinted>2015-04-22T08:38:38Z</cp:lastPrinted>
  <dcterms:created xsi:type="dcterms:W3CDTF">2013-11-24T11:25:44Z</dcterms:created>
  <dcterms:modified xsi:type="dcterms:W3CDTF">2016-05-26T18:26:48Z</dcterms:modified>
</cp:coreProperties>
</file>